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32.svg" ContentType="image/svg+xml"/>
  <Override PartName="/ppt/media/image36.svg" ContentType="image/svg+xml"/>
  <Override PartName="/ppt/media/image4.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9" r:id="rId12"/>
    <p:sldId id="265" r:id="rId13"/>
    <p:sldId id="266" r:id="rId14"/>
    <p:sldId id="267" r:id="rId15"/>
  </p:sldIdLst>
  <p:sldSz cx="18288000" cy="10287000"/>
  <p:notesSz cx="6858000" cy="9144000"/>
  <p:embeddedFontLst>
    <p:embeddedFont>
      <p:font typeface="Gruppo" panose="02000604060000020004"/>
      <p:regular r:id="rId19"/>
    </p:embeddedFont>
    <p:embeddedFont>
      <p:font typeface="Raleway Light"/>
      <p:regular r:id="rId20"/>
    </p:embeddedFont>
    <p:embeddedFont>
      <p:font typeface="Big Shoulders Display Bold"/>
      <p:bold r:id="rId21"/>
    </p:embeddedFont>
    <p:embeddedFont>
      <p:font typeface="Canva Sans Bold" panose="020B0803030501040103"/>
      <p:bold r:id="rId22"/>
    </p:embeddedFont>
    <p:embeddedFont>
      <p:font typeface="Raleway"/>
      <p:regular r:id="rId23"/>
    </p:embeddedFont>
    <p:embeddedFont>
      <p:font typeface="Raleway Bold"/>
      <p:bold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6" Type="http://schemas.openxmlformats.org/officeDocument/2006/relationships/slideLayout" Target="../slideLayouts/slideLayout7.xml"/><Relationship Id="rId15" Type="http://schemas.openxmlformats.org/officeDocument/2006/relationships/image" Target="../media/image20.svg"/><Relationship Id="rId14" Type="http://schemas.openxmlformats.org/officeDocument/2006/relationships/image" Target="../media/image19.png"/><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image" Target="../media/image16.svg"/><Relationship Id="rId10" Type="http://schemas.openxmlformats.org/officeDocument/2006/relationships/image" Target="../media/image1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3" Type="http://schemas.openxmlformats.org/officeDocument/2006/relationships/slideLayout" Target="../slideLayouts/slideLayout7.xml"/><Relationship Id="rId12" Type="http://schemas.openxmlformats.org/officeDocument/2006/relationships/image" Target="../media/image30.png"/><Relationship Id="rId11" Type="http://schemas.openxmlformats.org/officeDocument/2006/relationships/image" Target="../media/image29.jpeg"/><Relationship Id="rId10" Type="http://schemas.openxmlformats.org/officeDocument/2006/relationships/image" Target="../media/image2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3.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8117129" y="8294975"/>
            <a:ext cx="2311059" cy="638693"/>
          </a:xfrm>
          <a:custGeom>
            <a:avLst/>
            <a:gdLst/>
            <a:ahLst/>
            <a:cxnLst/>
            <a:rect l="l" t="t" r="r" b="b"/>
            <a:pathLst>
              <a:path w="2311059" h="638693">
                <a:moveTo>
                  <a:pt x="0" y="0"/>
                </a:moveTo>
                <a:lnTo>
                  <a:pt x="2311059" y="0"/>
                </a:lnTo>
                <a:lnTo>
                  <a:pt x="2311059" y="638692"/>
                </a:lnTo>
                <a:lnTo>
                  <a:pt x="0" y="638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016879" y="3261811"/>
            <a:ext cx="12511559" cy="3656481"/>
          </a:xfrm>
          <a:prstGeom prst="rect">
            <a:avLst/>
          </a:prstGeom>
        </p:spPr>
        <p:txBody>
          <a:bodyPr lIns="0" tIns="0" rIns="0" bIns="0" rtlCol="0" anchor="t">
            <a:spAutoFit/>
          </a:bodyPr>
          <a:lstStyle/>
          <a:p>
            <a:pPr algn="ctr">
              <a:lnSpc>
                <a:spcPts val="9555"/>
              </a:lnSpc>
            </a:pPr>
            <a:r>
              <a:rPr lang="en-US" sz="8770">
                <a:solidFill>
                  <a:srgbClr val="FFFFFF"/>
                </a:solidFill>
                <a:latin typeface="HK Modular" panose="00000800000000000000"/>
                <a:ea typeface="HK Modular" panose="00000800000000000000"/>
                <a:cs typeface="HK Modular" panose="00000800000000000000"/>
                <a:sym typeface="HK Modular" panose="00000800000000000000"/>
              </a:rPr>
              <a:t>IOT BASED SMART ENERGY METER</a:t>
            </a:r>
            <a:endParaRPr lang="en-US" sz="877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7" name="TextBox 7"/>
          <p:cNvSpPr txBox="1"/>
          <p:nvPr/>
        </p:nvSpPr>
        <p:spPr>
          <a:xfrm>
            <a:off x="7981853" y="9073308"/>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01</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8" name="TextBox 8"/>
          <p:cNvSpPr txBox="1"/>
          <p:nvPr/>
        </p:nvSpPr>
        <p:spPr>
          <a:xfrm>
            <a:off x="5093627" y="6759084"/>
            <a:ext cx="8100746" cy="341054"/>
          </a:xfrm>
          <a:prstGeom prst="rect">
            <a:avLst/>
          </a:prstGeom>
        </p:spPr>
        <p:txBody>
          <a:bodyPr lIns="0" tIns="0" rIns="0" bIns="0" rtlCol="0" anchor="t">
            <a:spAutoFit/>
          </a:bodyPr>
          <a:lstStyle/>
          <a:p>
            <a:pPr algn="ctr">
              <a:lnSpc>
                <a:spcPts val="2565"/>
              </a:lnSpc>
              <a:spcBef>
                <a:spcPct val="0"/>
              </a:spcBef>
            </a:pPr>
            <a:r>
              <a:rPr lang="en-US" sz="2375">
                <a:solidFill>
                  <a:srgbClr val="FFFFFF"/>
                </a:solidFill>
                <a:latin typeface="Gruppo" panose="02000604060000020004"/>
                <a:ea typeface="Gruppo" panose="02000604060000020004"/>
                <a:cs typeface="Gruppo" panose="02000604060000020004"/>
                <a:sym typeface="Gruppo" panose="02000604060000020004"/>
              </a:rPr>
              <a:t>.</a:t>
            </a:r>
            <a:endParaRPr lang="en-US" sz="2375">
              <a:solidFill>
                <a:srgbClr val="FFFFFF"/>
              </a:solidFill>
              <a:latin typeface="Gruppo" panose="02000604060000020004"/>
              <a:ea typeface="Gruppo" panose="02000604060000020004"/>
              <a:cs typeface="Gruppo" panose="02000604060000020004"/>
              <a:sym typeface="Gruppo" panose="0200060406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89068" y="9502083"/>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545402" y="578017"/>
            <a:ext cx="11682192" cy="882015"/>
          </a:xfrm>
          <a:prstGeom prst="rect">
            <a:avLst/>
          </a:prstGeom>
        </p:spPr>
        <p:txBody>
          <a:bodyPr lIns="0" tIns="0" rIns="0" bIns="0" rtlCol="0" anchor="t">
            <a:spAutoFit/>
          </a:bodyPr>
          <a:lstStyle/>
          <a:p>
            <a:pPr algn="l">
              <a:lnSpc>
                <a:spcPts val="6880"/>
              </a:lnSpc>
            </a:pPr>
            <a:r>
              <a:rPr lang="en-US" altLang="en-US" sz="5460">
                <a:solidFill>
                  <a:srgbClr val="FFFFFF"/>
                </a:solidFill>
                <a:latin typeface="HK Modular" panose="00000800000000000000"/>
                <a:ea typeface="HK Modular" panose="00000800000000000000"/>
                <a:cs typeface="HK Modular" panose="00000800000000000000"/>
                <a:sym typeface="HK Modular" panose="00000800000000000000"/>
              </a:rPr>
              <a:t> System Architecture</a:t>
            </a:r>
            <a:endParaRPr lang="en-US" alt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7" name="TextBox 7"/>
          <p:cNvSpPr txBox="1"/>
          <p:nvPr/>
        </p:nvSpPr>
        <p:spPr>
          <a:xfrm>
            <a:off x="7981853" y="9696450"/>
            <a:ext cx="2324294" cy="287020"/>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a:t>
            </a:r>
            <a:r>
              <a:rPr lang="en-IN" altLang="en-US" sz="2075">
                <a:solidFill>
                  <a:srgbClr val="FFFFFF"/>
                </a:solidFill>
                <a:latin typeface="Gruppo" panose="02000604060000020004"/>
                <a:ea typeface="Gruppo" panose="02000604060000020004"/>
                <a:cs typeface="Gruppo" panose="02000604060000020004"/>
                <a:sym typeface="Gruppo" panose="02000604060000020004"/>
              </a:rPr>
              <a:t>10</a:t>
            </a:r>
            <a:endParaRPr lang="en-IN" altLang="en-US" sz="2075">
              <a:solidFill>
                <a:srgbClr val="FFFFFF"/>
              </a:solidFill>
              <a:latin typeface="Gruppo" panose="02000604060000020004"/>
              <a:ea typeface="Gruppo" panose="02000604060000020004"/>
              <a:cs typeface="Gruppo" panose="02000604060000020004"/>
              <a:sym typeface="Gruppo" panose="02000604060000020004"/>
            </a:endParaRPr>
          </a:p>
        </p:txBody>
      </p:sp>
      <p:pic>
        <p:nvPicPr>
          <p:cNvPr id="2123218622"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638300"/>
            <a:ext cx="13609955" cy="77362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76071" y="3120832"/>
            <a:ext cx="984533" cy="1566814"/>
          </a:xfrm>
          <a:custGeom>
            <a:avLst/>
            <a:gdLst/>
            <a:ahLst/>
            <a:cxnLst/>
            <a:rect l="l" t="t" r="r" b="b"/>
            <a:pathLst>
              <a:path w="984533" h="1566814">
                <a:moveTo>
                  <a:pt x="0" y="0"/>
                </a:moveTo>
                <a:lnTo>
                  <a:pt x="984533" y="0"/>
                </a:lnTo>
                <a:lnTo>
                  <a:pt x="984533" y="1566814"/>
                </a:lnTo>
                <a:lnTo>
                  <a:pt x="0" y="15668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7981853" y="9073308"/>
            <a:ext cx="2324294" cy="287020"/>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1</a:t>
            </a:r>
            <a:r>
              <a:rPr lang="en-IN" altLang="en-US" sz="2075">
                <a:solidFill>
                  <a:srgbClr val="FFFFFF"/>
                </a:solidFill>
                <a:latin typeface="Gruppo" panose="02000604060000020004"/>
                <a:ea typeface="Gruppo" panose="02000604060000020004"/>
                <a:cs typeface="Gruppo" panose="02000604060000020004"/>
                <a:sym typeface="Gruppo" panose="02000604060000020004"/>
              </a:rPr>
              <a:t>1</a:t>
            </a:r>
            <a:endParaRPr lang="en-IN" alt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7" name="TextBox 7"/>
          <p:cNvSpPr txBox="1"/>
          <p:nvPr/>
        </p:nvSpPr>
        <p:spPr>
          <a:xfrm>
            <a:off x="1272910" y="4649546"/>
            <a:ext cx="6715366" cy="1730042"/>
          </a:xfrm>
          <a:prstGeom prst="rect">
            <a:avLst/>
          </a:prstGeom>
        </p:spPr>
        <p:txBody>
          <a:bodyPr lIns="0" tIns="0" rIns="0" bIns="0" rtlCol="0" anchor="t">
            <a:spAutoFit/>
          </a:bodyPr>
          <a:lstStyle/>
          <a:p>
            <a:pPr algn="l">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FUTURE</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a:p>
            <a:pPr algn="l">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ENHANCEMENT</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8" name="TextBox 8"/>
          <p:cNvSpPr txBox="1"/>
          <p:nvPr/>
        </p:nvSpPr>
        <p:spPr>
          <a:xfrm>
            <a:off x="9603522" y="2942503"/>
            <a:ext cx="5271298" cy="385232"/>
          </a:xfrm>
          <a:prstGeom prst="rect">
            <a:avLst/>
          </a:prstGeom>
        </p:spPr>
        <p:txBody>
          <a:bodyPr lIns="0" tIns="0" rIns="0" bIns="0" rtlCol="0" anchor="t">
            <a:spAutoFit/>
          </a:bodyPr>
          <a:lstStyle/>
          <a:p>
            <a:pPr algn="l">
              <a:lnSpc>
                <a:spcPts val="3000"/>
              </a:lnSpc>
              <a:spcBef>
                <a:spcPct val="0"/>
              </a:spcBef>
            </a:pPr>
            <a:r>
              <a:rPr lang="en-US" sz="2775" b="1">
                <a:solidFill>
                  <a:srgbClr val="FFFFFF"/>
                </a:solidFill>
                <a:latin typeface="Raleway Bold"/>
                <a:ea typeface="Raleway Bold"/>
                <a:cs typeface="Raleway Bold"/>
                <a:sym typeface="Raleway Bold"/>
              </a:rPr>
              <a:t>Remote Control Integration</a:t>
            </a:r>
            <a:endParaRPr lang="en-US" sz="2775" b="1">
              <a:solidFill>
                <a:srgbClr val="FFFFFF"/>
              </a:solidFill>
              <a:latin typeface="Raleway Bold"/>
              <a:ea typeface="Raleway Bold"/>
              <a:cs typeface="Raleway Bold"/>
              <a:sym typeface="Raleway Bold"/>
            </a:endParaRPr>
          </a:p>
        </p:txBody>
      </p:sp>
      <p:sp>
        <p:nvSpPr>
          <p:cNvPr id="9" name="TextBox 9"/>
          <p:cNvSpPr txBox="1"/>
          <p:nvPr/>
        </p:nvSpPr>
        <p:spPr>
          <a:xfrm>
            <a:off x="9603522" y="3643843"/>
            <a:ext cx="7655778" cy="1871132"/>
          </a:xfrm>
          <a:prstGeom prst="rect">
            <a:avLst/>
          </a:prstGeom>
        </p:spPr>
        <p:txBody>
          <a:bodyPr lIns="0" tIns="0" rIns="0" bIns="0" rtlCol="0" anchor="t">
            <a:spAutoFit/>
          </a:bodyPr>
          <a:lstStyle/>
          <a:p>
            <a:pPr algn="l">
              <a:lnSpc>
                <a:spcPts val="3000"/>
              </a:lnSpc>
              <a:spcBef>
                <a:spcPct val="0"/>
              </a:spcBef>
            </a:pPr>
            <a:r>
              <a:rPr lang="en-US" sz="2775">
                <a:solidFill>
                  <a:srgbClr val="FFFFFF"/>
                </a:solidFill>
                <a:latin typeface="Raleway"/>
                <a:ea typeface="Raleway"/>
                <a:cs typeface="Raleway"/>
                <a:sym typeface="Raleway"/>
              </a:rPr>
              <a:t>In the future, smart appliance control can be added to the system, allowing users to remotely turn off high-energy devices once their consumption crosses the threshold, helping prevent overuse.</a:t>
            </a:r>
            <a:endParaRPr lang="en-US" sz="2775">
              <a:solidFill>
                <a:srgbClr val="FFFFFF"/>
              </a:solidFill>
              <a:latin typeface="Raleway"/>
              <a:ea typeface="Raleway"/>
              <a:cs typeface="Raleway"/>
              <a:sym typeface="Raleway"/>
            </a:endParaRPr>
          </a:p>
        </p:txBody>
      </p:sp>
      <p:sp>
        <p:nvSpPr>
          <p:cNvPr id="10" name="Freeform 10"/>
          <p:cNvSpPr/>
          <p:nvPr/>
        </p:nvSpPr>
        <p:spPr>
          <a:xfrm>
            <a:off x="8474051" y="268846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7"/>
            <a:stretch>
              <a:fillRect/>
            </a:stretch>
          </a:blipFill>
        </p:spPr>
      </p:sp>
      <p:sp>
        <p:nvSpPr>
          <p:cNvPr id="11" name="TextBox 11"/>
          <p:cNvSpPr txBox="1"/>
          <p:nvPr/>
        </p:nvSpPr>
        <p:spPr>
          <a:xfrm>
            <a:off x="8701750" y="2908178"/>
            <a:ext cx="420330" cy="363011"/>
          </a:xfrm>
          <a:prstGeom prst="rect">
            <a:avLst/>
          </a:prstGeom>
        </p:spPr>
        <p:txBody>
          <a:bodyPr lIns="0" tIns="0" rIns="0" bIns="0" rtlCol="0" anchor="t">
            <a:spAutoFit/>
          </a:bodyPr>
          <a:lstStyle/>
          <a:p>
            <a:pPr algn="ctr">
              <a:lnSpc>
                <a:spcPts val="2780"/>
              </a:lnSpc>
              <a:spcBef>
                <a:spcPct val="0"/>
              </a:spcBef>
            </a:pPr>
            <a:r>
              <a:rPr lang="en-US" sz="2575" b="1">
                <a:solidFill>
                  <a:srgbClr val="FFFFFF"/>
                </a:solidFill>
                <a:latin typeface="Raleway Bold"/>
                <a:ea typeface="Raleway Bold"/>
                <a:cs typeface="Raleway Bold"/>
                <a:sym typeface="Raleway Bold"/>
              </a:rPr>
              <a:t>1.</a:t>
            </a:r>
            <a:endParaRPr lang="en-US" sz="2575" b="1">
              <a:solidFill>
                <a:srgbClr val="FFFFFF"/>
              </a:solidFill>
              <a:latin typeface="Raleway Bold"/>
              <a:ea typeface="Raleway Bold"/>
              <a:cs typeface="Raleway Bold"/>
              <a:sym typeface="Raleway Bold"/>
            </a:endParaRPr>
          </a:p>
        </p:txBody>
      </p:sp>
      <p:sp>
        <p:nvSpPr>
          <p:cNvPr id="12" name="TextBox 12"/>
          <p:cNvSpPr txBox="1"/>
          <p:nvPr/>
        </p:nvSpPr>
        <p:spPr>
          <a:xfrm>
            <a:off x="9603522" y="5951177"/>
            <a:ext cx="5594389" cy="385232"/>
          </a:xfrm>
          <a:prstGeom prst="rect">
            <a:avLst/>
          </a:prstGeom>
        </p:spPr>
        <p:txBody>
          <a:bodyPr lIns="0" tIns="0" rIns="0" bIns="0" rtlCol="0" anchor="t">
            <a:spAutoFit/>
          </a:bodyPr>
          <a:lstStyle/>
          <a:p>
            <a:pPr algn="l">
              <a:lnSpc>
                <a:spcPts val="3000"/>
              </a:lnSpc>
              <a:spcBef>
                <a:spcPct val="0"/>
              </a:spcBef>
            </a:pPr>
            <a:r>
              <a:rPr lang="en-US" sz="2775" b="1">
                <a:solidFill>
                  <a:srgbClr val="FFFFFF"/>
                </a:solidFill>
                <a:latin typeface="Raleway Bold"/>
                <a:ea typeface="Raleway Bold"/>
                <a:cs typeface="Raleway Bold"/>
                <a:sym typeface="Raleway Bold"/>
              </a:rPr>
              <a:t>AI-Based Predictive Monitoring:</a:t>
            </a:r>
            <a:endParaRPr lang="en-US" sz="2775" b="1">
              <a:solidFill>
                <a:srgbClr val="FFFFFF"/>
              </a:solidFill>
              <a:latin typeface="Raleway Bold"/>
              <a:ea typeface="Raleway Bold"/>
              <a:cs typeface="Raleway Bold"/>
              <a:sym typeface="Raleway Bold"/>
            </a:endParaRPr>
          </a:p>
        </p:txBody>
      </p:sp>
      <p:sp>
        <p:nvSpPr>
          <p:cNvPr id="13" name="TextBox 13"/>
          <p:cNvSpPr txBox="1"/>
          <p:nvPr/>
        </p:nvSpPr>
        <p:spPr>
          <a:xfrm>
            <a:off x="9603522" y="6652517"/>
            <a:ext cx="7001911" cy="1871132"/>
          </a:xfrm>
          <a:prstGeom prst="rect">
            <a:avLst/>
          </a:prstGeom>
        </p:spPr>
        <p:txBody>
          <a:bodyPr lIns="0" tIns="0" rIns="0" bIns="0" rtlCol="0" anchor="t">
            <a:spAutoFit/>
          </a:bodyPr>
          <a:lstStyle/>
          <a:p>
            <a:pPr algn="l">
              <a:lnSpc>
                <a:spcPts val="3000"/>
              </a:lnSpc>
              <a:spcBef>
                <a:spcPct val="0"/>
              </a:spcBef>
            </a:pPr>
            <a:r>
              <a:rPr lang="en-US" sz="2775">
                <a:solidFill>
                  <a:srgbClr val="FFFFFF"/>
                </a:solidFill>
                <a:latin typeface="Raleway"/>
                <a:ea typeface="Raleway"/>
                <a:cs typeface="Raleway"/>
                <a:sym typeface="Raleway"/>
              </a:rPr>
              <a:t>By integrating AI algorithms, the system could analyze historical energy patterns and provide intelligent suggestions or alerts to optimize energy consumption and reduce wastage.</a:t>
            </a:r>
            <a:endParaRPr lang="en-US" sz="2775">
              <a:solidFill>
                <a:srgbClr val="FFFFFF"/>
              </a:solidFill>
              <a:latin typeface="Raleway"/>
              <a:ea typeface="Raleway"/>
              <a:cs typeface="Raleway"/>
              <a:sym typeface="Raleway"/>
            </a:endParaRPr>
          </a:p>
        </p:txBody>
      </p:sp>
      <p:sp>
        <p:nvSpPr>
          <p:cNvPr id="14" name="Freeform 14"/>
          <p:cNvSpPr/>
          <p:nvPr/>
        </p:nvSpPr>
        <p:spPr>
          <a:xfrm>
            <a:off x="8474051" y="5697141"/>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7"/>
            <a:stretch>
              <a:fillRect/>
            </a:stretch>
          </a:blipFill>
        </p:spPr>
      </p:sp>
      <p:sp>
        <p:nvSpPr>
          <p:cNvPr id="15" name="TextBox 15"/>
          <p:cNvSpPr txBox="1"/>
          <p:nvPr/>
        </p:nvSpPr>
        <p:spPr>
          <a:xfrm>
            <a:off x="8701750" y="5916851"/>
            <a:ext cx="420330" cy="363011"/>
          </a:xfrm>
          <a:prstGeom prst="rect">
            <a:avLst/>
          </a:prstGeom>
        </p:spPr>
        <p:txBody>
          <a:bodyPr lIns="0" tIns="0" rIns="0" bIns="0" rtlCol="0" anchor="t">
            <a:spAutoFit/>
          </a:bodyPr>
          <a:lstStyle/>
          <a:p>
            <a:pPr algn="ctr">
              <a:lnSpc>
                <a:spcPts val="2780"/>
              </a:lnSpc>
              <a:spcBef>
                <a:spcPct val="0"/>
              </a:spcBef>
            </a:pPr>
            <a:r>
              <a:rPr lang="en-US" sz="2575" b="1">
                <a:solidFill>
                  <a:srgbClr val="FFFFFF"/>
                </a:solidFill>
                <a:latin typeface="Raleway Bold"/>
                <a:ea typeface="Raleway Bold"/>
                <a:cs typeface="Raleway Bold"/>
                <a:sym typeface="Raleway Bold"/>
              </a:rPr>
              <a:t>2.</a:t>
            </a:r>
            <a:endParaRPr lang="en-US" sz="2575" b="1">
              <a:solidFill>
                <a:srgbClr val="FFFFFF"/>
              </a:solidFill>
              <a:latin typeface="Raleway Bold"/>
              <a:ea typeface="Raleway Bold"/>
              <a:cs typeface="Raleway Bold"/>
              <a:sym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981853" y="9073308"/>
            <a:ext cx="2324294" cy="287020"/>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1</a:t>
            </a:r>
            <a:r>
              <a:rPr lang="en-IN" altLang="en-US" sz="2075">
                <a:solidFill>
                  <a:srgbClr val="FFFFFF"/>
                </a:solidFill>
                <a:latin typeface="Gruppo" panose="02000604060000020004"/>
                <a:ea typeface="Gruppo" panose="02000604060000020004"/>
                <a:cs typeface="Gruppo" panose="02000604060000020004"/>
                <a:sym typeface="Gruppo" panose="02000604060000020004"/>
              </a:rPr>
              <a:t>2</a:t>
            </a:r>
            <a:endParaRPr lang="en-IN" alt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6" name="TextBox 6"/>
          <p:cNvSpPr txBox="1"/>
          <p:nvPr/>
        </p:nvSpPr>
        <p:spPr>
          <a:xfrm>
            <a:off x="5996835" y="859097"/>
            <a:ext cx="6294329" cy="863267"/>
          </a:xfrm>
          <a:prstGeom prst="rect">
            <a:avLst/>
          </a:prstGeom>
        </p:spPr>
        <p:txBody>
          <a:bodyPr lIns="0" tIns="0" rIns="0" bIns="0" rtlCol="0" anchor="t">
            <a:spAutoFit/>
          </a:bodyPr>
          <a:lstStyle/>
          <a:p>
            <a:pPr algn="l">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REFERENCES</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7" name="TextBox 7"/>
          <p:cNvSpPr txBox="1"/>
          <p:nvPr/>
        </p:nvSpPr>
        <p:spPr>
          <a:xfrm>
            <a:off x="2362354" y="1942830"/>
            <a:ext cx="14269466" cy="7272925"/>
          </a:xfrm>
          <a:prstGeom prst="rect">
            <a:avLst/>
          </a:prstGeom>
        </p:spPr>
        <p:txBody>
          <a:bodyPr lIns="0" tIns="0" rIns="0" bIns="0" rtlCol="0" anchor="t">
            <a:spAutoFit/>
          </a:bodyPr>
          <a:lstStyle/>
          <a:p>
            <a:pPr marL="594995" lvl="1" indent="-297815" algn="l">
              <a:lnSpc>
                <a:spcPts val="4105"/>
              </a:lnSpc>
              <a:buAutoNum type="arabicPeriod"/>
            </a:pPr>
            <a:r>
              <a:rPr lang="en-US" sz="2755">
                <a:solidFill>
                  <a:srgbClr val="FFFFFF"/>
                </a:solidFill>
                <a:latin typeface="Raleway"/>
                <a:ea typeface="Raleway"/>
                <a:cs typeface="Raleway"/>
                <a:sym typeface="Raleway"/>
              </a:rPr>
              <a:t> X. Yu, Z. Zhang, and L. Li, "Smart Energy Meter using IoT," Journal of Electrical Engineering &amp; Technology, vol. 10, no. 3, pp. 202-210, 2018.</a:t>
            </a:r>
            <a:endParaRPr lang="en-US" sz="2755">
              <a:solidFill>
                <a:srgbClr val="FFFFFF"/>
              </a:solidFill>
              <a:latin typeface="Raleway"/>
              <a:ea typeface="Raleway"/>
              <a:cs typeface="Raleway"/>
              <a:sym typeface="Raleway"/>
            </a:endParaRPr>
          </a:p>
          <a:p>
            <a:pPr marL="594995" lvl="1" indent="-297815" algn="l">
              <a:lnSpc>
                <a:spcPts val="4105"/>
              </a:lnSpc>
              <a:buAutoNum type="arabicPeriod"/>
            </a:pPr>
            <a:r>
              <a:rPr lang="en-US" sz="2755">
                <a:solidFill>
                  <a:srgbClr val="FFFFFF"/>
                </a:solidFill>
                <a:latin typeface="Raleway"/>
                <a:ea typeface="Raleway"/>
                <a:cs typeface="Raleway"/>
                <a:sym typeface="Raleway"/>
              </a:rPr>
              <a:t>  A. Kumar, P. Gupta, and R. Sharma, "Design and Development of Smart Energy Meter with Advanced Billing System," Energy Reports, vol. 6, pp. 440-450, 2019.</a:t>
            </a:r>
            <a:endParaRPr lang="en-US" sz="2755">
              <a:solidFill>
                <a:srgbClr val="FFFFFF"/>
              </a:solidFill>
              <a:latin typeface="Raleway"/>
              <a:ea typeface="Raleway"/>
              <a:cs typeface="Raleway"/>
              <a:sym typeface="Raleway"/>
            </a:endParaRPr>
          </a:p>
          <a:p>
            <a:pPr marL="594995" lvl="1" indent="-297815" algn="l">
              <a:lnSpc>
                <a:spcPts val="4105"/>
              </a:lnSpc>
              <a:buAutoNum type="arabicPeriod"/>
            </a:pPr>
            <a:r>
              <a:rPr lang="en-US" sz="2755">
                <a:solidFill>
                  <a:srgbClr val="FFFFFF"/>
                </a:solidFill>
                <a:latin typeface="Raleway"/>
                <a:ea typeface="Raleway"/>
                <a:cs typeface="Raleway"/>
                <a:sym typeface="Raleway"/>
              </a:rPr>
              <a:t> R. Verma, S. Kumar, and N. Kaur, "IoT Enabled Smart Energy Meter for Efficient Energy Utilization," Journal of Renewable Energy &amp; Smart Grids, vol. 8, no. 2, pp. 115-120, 2020.</a:t>
            </a:r>
            <a:endParaRPr lang="en-US" sz="2755">
              <a:solidFill>
                <a:srgbClr val="FFFFFF"/>
              </a:solidFill>
              <a:latin typeface="Raleway"/>
              <a:ea typeface="Raleway"/>
              <a:cs typeface="Raleway"/>
              <a:sym typeface="Raleway"/>
            </a:endParaRPr>
          </a:p>
          <a:p>
            <a:pPr marL="594995" lvl="1" indent="-297815" algn="l">
              <a:lnSpc>
                <a:spcPts val="4105"/>
              </a:lnSpc>
              <a:buAutoNum type="arabicPeriod"/>
            </a:pPr>
            <a:r>
              <a:rPr lang="en-US" sz="2755">
                <a:solidFill>
                  <a:srgbClr val="FFFFFF"/>
                </a:solidFill>
                <a:latin typeface="Raleway"/>
                <a:ea typeface="Raleway"/>
                <a:cs typeface="Raleway"/>
                <a:sym typeface="Raleway"/>
              </a:rPr>
              <a:t> R. Saini, R. Goyal, and A. Sharma, "AI-Based Smart Energy Monitoring System using Machine Learning Algorithms," International Journal of Energy Science, vol. 15, pp. 98-106, 2021.</a:t>
            </a:r>
            <a:endParaRPr lang="en-US" sz="2755">
              <a:solidFill>
                <a:srgbClr val="FFFFFF"/>
              </a:solidFill>
              <a:latin typeface="Raleway"/>
              <a:ea typeface="Raleway"/>
              <a:cs typeface="Raleway"/>
              <a:sym typeface="Raleway"/>
            </a:endParaRPr>
          </a:p>
          <a:p>
            <a:pPr marL="594995" lvl="1" indent="-297815" algn="l">
              <a:lnSpc>
                <a:spcPts val="4105"/>
              </a:lnSpc>
              <a:buAutoNum type="arabicPeriod"/>
            </a:pPr>
            <a:r>
              <a:rPr lang="en-US" sz="2755">
                <a:solidFill>
                  <a:srgbClr val="FFFFFF"/>
                </a:solidFill>
                <a:latin typeface="Raleway"/>
                <a:ea typeface="Raleway"/>
                <a:cs typeface="Raleway"/>
                <a:sym typeface="Raleway"/>
              </a:rPr>
              <a:t> M. Sharma, A. Desai, and P. Mehta, "Smart Meter with Cloud Connectivity for Home Automation and Energy Tracking," IEEE Transactions on Smart Grids, vol. 7, no. 5, pp. 678-685, 2020.</a:t>
            </a:r>
            <a:endParaRPr lang="en-US" sz="2755">
              <a:solidFill>
                <a:srgbClr val="FFFFFF"/>
              </a:solidFill>
              <a:latin typeface="Raleway"/>
              <a:ea typeface="Raleway"/>
              <a:cs typeface="Raleway"/>
              <a:sym typeface="Raleway"/>
            </a:endParaRPr>
          </a:p>
          <a:p>
            <a:pPr algn="l">
              <a:lnSpc>
                <a:spcPts val="4105"/>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951922" y="3547157"/>
            <a:ext cx="13047965" cy="1723854"/>
          </a:xfrm>
          <a:prstGeom prst="rect">
            <a:avLst/>
          </a:prstGeom>
        </p:spPr>
        <p:txBody>
          <a:bodyPr lIns="0" tIns="0" rIns="0" bIns="0" rtlCol="0" anchor="t">
            <a:spAutoFit/>
          </a:bodyPr>
          <a:lstStyle/>
          <a:p>
            <a:pPr algn="ctr">
              <a:lnSpc>
                <a:spcPts val="13895"/>
              </a:lnSpc>
            </a:pPr>
            <a:r>
              <a:rPr lang="en-US" sz="11030">
                <a:solidFill>
                  <a:srgbClr val="FFFFFF"/>
                </a:solidFill>
                <a:latin typeface="HK Modular" panose="00000800000000000000"/>
                <a:ea typeface="HK Modular" panose="00000800000000000000"/>
                <a:cs typeface="HK Modular" panose="00000800000000000000"/>
                <a:sym typeface="HK Modular" panose="00000800000000000000"/>
              </a:rPr>
              <a:t>THANK YOU!</a:t>
            </a:r>
            <a:endParaRPr lang="en-US" sz="11030">
              <a:solidFill>
                <a:srgbClr val="FFFFFF"/>
              </a:solidFill>
              <a:latin typeface="HK Modular" panose="00000800000000000000"/>
              <a:ea typeface="HK Modular" panose="00000800000000000000"/>
              <a:cs typeface="HK Modular" panose="00000800000000000000"/>
              <a:sym typeface="HK Modular" panose="000008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4944194"/>
            <a:ext cx="4709270" cy="1566903"/>
          </a:xfrm>
          <a:custGeom>
            <a:avLst/>
            <a:gdLst/>
            <a:ahLst/>
            <a:cxnLst/>
            <a:rect l="l" t="t" r="r" b="b"/>
            <a:pathLst>
              <a:path w="4709270" h="1566903">
                <a:moveTo>
                  <a:pt x="0" y="0"/>
                </a:moveTo>
                <a:lnTo>
                  <a:pt x="4709270" y="0"/>
                </a:lnTo>
                <a:lnTo>
                  <a:pt x="4709270" y="1566903"/>
                </a:lnTo>
                <a:lnTo>
                  <a:pt x="0" y="15669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872924" y="4999943"/>
            <a:ext cx="4542152" cy="1511298"/>
          </a:xfrm>
          <a:custGeom>
            <a:avLst/>
            <a:gdLst/>
            <a:ahLst/>
            <a:cxnLst/>
            <a:rect l="l" t="t" r="r" b="b"/>
            <a:pathLst>
              <a:path w="4542152" h="1511298">
                <a:moveTo>
                  <a:pt x="0" y="0"/>
                </a:moveTo>
                <a:lnTo>
                  <a:pt x="4542152" y="0"/>
                </a:lnTo>
                <a:lnTo>
                  <a:pt x="4542152" y="1511298"/>
                </a:lnTo>
                <a:lnTo>
                  <a:pt x="0" y="15112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548551" y="4999943"/>
            <a:ext cx="4542152" cy="1511298"/>
          </a:xfrm>
          <a:custGeom>
            <a:avLst/>
            <a:gdLst/>
            <a:ahLst/>
            <a:cxnLst/>
            <a:rect l="l" t="t" r="r" b="b"/>
            <a:pathLst>
              <a:path w="4542152" h="1511298">
                <a:moveTo>
                  <a:pt x="0" y="0"/>
                </a:moveTo>
                <a:lnTo>
                  <a:pt x="4542153" y="0"/>
                </a:lnTo>
                <a:lnTo>
                  <a:pt x="4542153" y="1511298"/>
                </a:lnTo>
                <a:lnTo>
                  <a:pt x="0" y="15112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7981853" y="9073308"/>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02</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9" name="TextBox 9"/>
          <p:cNvSpPr txBox="1"/>
          <p:nvPr/>
        </p:nvSpPr>
        <p:spPr>
          <a:xfrm>
            <a:off x="4589845" y="2745268"/>
            <a:ext cx="10318933" cy="1144772"/>
          </a:xfrm>
          <a:prstGeom prst="rect">
            <a:avLst/>
          </a:prstGeom>
        </p:spPr>
        <p:txBody>
          <a:bodyPr lIns="0" tIns="0" rIns="0" bIns="0" rtlCol="0" anchor="t">
            <a:spAutoFit/>
          </a:bodyPr>
          <a:lstStyle/>
          <a:p>
            <a:pPr algn="l">
              <a:lnSpc>
                <a:spcPts val="9150"/>
              </a:lnSpc>
            </a:pPr>
            <a:r>
              <a:rPr lang="en-US" sz="7260">
                <a:solidFill>
                  <a:srgbClr val="FFFFFF"/>
                </a:solidFill>
                <a:latin typeface="HK Modular" panose="00000800000000000000"/>
                <a:ea typeface="HK Modular" panose="00000800000000000000"/>
                <a:cs typeface="HK Modular" panose="00000800000000000000"/>
                <a:sym typeface="HK Modular" panose="00000800000000000000"/>
              </a:rPr>
              <a:t>MEET OUR TEAM</a:t>
            </a:r>
            <a:endParaRPr lang="en-US" sz="72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10" name="TextBox 10"/>
          <p:cNvSpPr txBox="1"/>
          <p:nvPr/>
        </p:nvSpPr>
        <p:spPr>
          <a:xfrm>
            <a:off x="1287811" y="5358832"/>
            <a:ext cx="4191048" cy="756388"/>
          </a:xfrm>
          <a:prstGeom prst="rect">
            <a:avLst/>
          </a:prstGeom>
        </p:spPr>
        <p:txBody>
          <a:bodyPr lIns="0" tIns="0" rIns="0" bIns="0" rtlCol="0" anchor="t">
            <a:spAutoFit/>
          </a:bodyPr>
          <a:lstStyle/>
          <a:p>
            <a:pPr algn="ctr">
              <a:lnSpc>
                <a:spcPts val="2365"/>
              </a:lnSpc>
              <a:spcBef>
                <a:spcPct val="0"/>
              </a:spcBef>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M. Jayadharsini</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4640"/>
              </a:lnSpc>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230701127</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11" name="TextBox 11"/>
          <p:cNvSpPr txBox="1"/>
          <p:nvPr/>
        </p:nvSpPr>
        <p:spPr>
          <a:xfrm>
            <a:off x="7048476" y="5358977"/>
            <a:ext cx="4191048" cy="756388"/>
          </a:xfrm>
          <a:prstGeom prst="rect">
            <a:avLst/>
          </a:prstGeom>
        </p:spPr>
        <p:txBody>
          <a:bodyPr lIns="0" tIns="0" rIns="0" bIns="0" rtlCol="0" anchor="t">
            <a:spAutoFit/>
          </a:bodyPr>
          <a:lstStyle/>
          <a:p>
            <a:pPr algn="ctr">
              <a:lnSpc>
                <a:spcPts val="2365"/>
              </a:lnSpc>
              <a:spcBef>
                <a:spcPct val="0"/>
              </a:spcBef>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Dharshini R S</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4640"/>
              </a:lnSpc>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230701076</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12" name="TextBox 12"/>
          <p:cNvSpPr txBox="1"/>
          <p:nvPr/>
        </p:nvSpPr>
        <p:spPr>
          <a:xfrm>
            <a:off x="12724103" y="5158179"/>
            <a:ext cx="4191048" cy="985277"/>
          </a:xfrm>
          <a:prstGeom prst="rect">
            <a:avLst/>
          </a:prstGeom>
        </p:spPr>
        <p:txBody>
          <a:bodyPr lIns="0" tIns="0" rIns="0" bIns="0" rtlCol="0" anchor="t">
            <a:spAutoFit/>
          </a:bodyPr>
          <a:lstStyle/>
          <a:p>
            <a:pPr algn="ctr">
              <a:lnSpc>
                <a:spcPts val="4770"/>
              </a:lnSpc>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Hemashri U</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2365"/>
              </a:lnSpc>
            </a:pPr>
            <a:r>
              <a:rPr lang="en-US" sz="2190">
                <a:solidFill>
                  <a:srgbClr val="FFFFFF"/>
                </a:solidFill>
                <a:latin typeface="HK Modular" panose="00000800000000000000"/>
                <a:ea typeface="HK Modular" panose="00000800000000000000"/>
                <a:cs typeface="HK Modular" panose="00000800000000000000"/>
                <a:sym typeface="HK Modular" panose="00000800000000000000"/>
              </a:rPr>
              <a:t>230701114</a:t>
            </a:r>
            <a:endParaRPr lang="en-US" sz="2190">
              <a:solidFill>
                <a:srgbClr val="FFFFFF"/>
              </a:solidFill>
              <a:latin typeface="HK Modular" panose="00000800000000000000"/>
              <a:ea typeface="HK Modular" panose="00000800000000000000"/>
              <a:cs typeface="HK Modular" panose="00000800000000000000"/>
              <a:sym typeface="HK Modular"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98581" y="9690486"/>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3519906" y="6879580"/>
            <a:ext cx="11833983" cy="2444176"/>
            <a:chOff x="0" y="0"/>
            <a:chExt cx="1833394" cy="378667"/>
          </a:xfrm>
        </p:grpSpPr>
        <p:sp>
          <p:nvSpPr>
            <p:cNvPr id="6" name="Freeform 6"/>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5"/>
              <a:stretch>
                <a:fillRect t="-86172" b="-86172"/>
              </a:stretch>
            </a:blipFill>
            <a:ln w="38100" cap="rnd">
              <a:solidFill>
                <a:srgbClr val="9FCDFF"/>
              </a:solidFill>
              <a:prstDash val="solid"/>
              <a:round/>
            </a:ln>
          </p:spPr>
        </p:sp>
      </p:grpSp>
      <p:sp>
        <p:nvSpPr>
          <p:cNvPr id="7" name="TextBox 7"/>
          <p:cNvSpPr txBox="1"/>
          <p:nvPr/>
        </p:nvSpPr>
        <p:spPr>
          <a:xfrm>
            <a:off x="8004363" y="9749277"/>
            <a:ext cx="2324294" cy="298382"/>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03</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8" name="TextBox 8"/>
          <p:cNvSpPr txBox="1"/>
          <p:nvPr/>
        </p:nvSpPr>
        <p:spPr>
          <a:xfrm>
            <a:off x="3815640" y="578044"/>
            <a:ext cx="11028326" cy="863212"/>
          </a:xfrm>
          <a:prstGeom prst="rect">
            <a:avLst/>
          </a:prstGeom>
        </p:spPr>
        <p:txBody>
          <a:bodyPr lIns="0" tIns="0" rIns="0" bIns="0" rtlCol="0" anchor="t">
            <a:spAutoFit/>
          </a:bodyPr>
          <a:lstStyle/>
          <a:p>
            <a:pPr algn="ctr">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OBJECTIVES</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9" name="TextBox 9"/>
          <p:cNvSpPr txBox="1"/>
          <p:nvPr/>
        </p:nvSpPr>
        <p:spPr>
          <a:xfrm>
            <a:off x="2527907" y="1668352"/>
            <a:ext cx="13277207" cy="5020674"/>
          </a:xfrm>
          <a:prstGeom prst="rect">
            <a:avLst/>
          </a:prstGeom>
        </p:spPr>
        <p:txBody>
          <a:bodyPr lIns="0" tIns="0" rIns="0" bIns="0" rtlCol="0" anchor="t">
            <a:spAutoFit/>
          </a:bodyPr>
          <a:lstStyle/>
          <a:p>
            <a:pPr marL="558165" lvl="1" indent="-279400" algn="ctr">
              <a:lnSpc>
                <a:spcPts val="3620"/>
              </a:lnSpc>
              <a:buFont typeface="Arial" panose="020B0604020202020204"/>
              <a:buChar char="•"/>
            </a:pPr>
            <a:r>
              <a:rPr lang="en-US" sz="2585">
                <a:solidFill>
                  <a:srgbClr val="FFFFFF"/>
                </a:solidFill>
                <a:latin typeface="Raleway Light"/>
                <a:ea typeface="Raleway Light"/>
                <a:cs typeface="Raleway Light"/>
                <a:sym typeface="Raleway Light"/>
              </a:rPr>
              <a:t>In an era of rising electricity costs and energy conservation, smart monitoring is the key to efficient power management. </a:t>
            </a:r>
            <a:endParaRPr lang="en-US" sz="2585">
              <a:solidFill>
                <a:srgbClr val="FFFFFF"/>
              </a:solidFill>
              <a:latin typeface="Raleway Light"/>
              <a:ea typeface="Raleway Light"/>
              <a:cs typeface="Raleway Light"/>
              <a:sym typeface="Raleway Light"/>
            </a:endParaRPr>
          </a:p>
          <a:p>
            <a:pPr algn="ctr">
              <a:lnSpc>
                <a:spcPts val="3620"/>
              </a:lnSpc>
            </a:pPr>
          </a:p>
          <a:p>
            <a:pPr marL="558165" lvl="1" indent="-279400" algn="ctr">
              <a:lnSpc>
                <a:spcPts val="3620"/>
              </a:lnSpc>
              <a:buFont typeface="Arial" panose="020B0604020202020204"/>
              <a:buChar char="•"/>
            </a:pPr>
            <a:r>
              <a:rPr lang="en-US" sz="2585">
                <a:solidFill>
                  <a:srgbClr val="FFFFFF"/>
                </a:solidFill>
                <a:latin typeface="Raleway Light"/>
                <a:ea typeface="Raleway Light"/>
                <a:cs typeface="Raleway Light"/>
                <a:sym typeface="Raleway Light"/>
              </a:rPr>
              <a:t>This project introduces an intelligent energy tracking system that provides real-time insights, helping users monitor and optimize their electricity usage effortlessly.</a:t>
            </a:r>
            <a:endParaRPr lang="en-US" sz="2585">
              <a:solidFill>
                <a:srgbClr val="FFFFFF"/>
              </a:solidFill>
              <a:latin typeface="Raleway Light"/>
              <a:ea typeface="Raleway Light"/>
              <a:cs typeface="Raleway Light"/>
              <a:sym typeface="Raleway Light"/>
            </a:endParaRPr>
          </a:p>
          <a:p>
            <a:pPr algn="ctr">
              <a:lnSpc>
                <a:spcPts val="3620"/>
              </a:lnSpc>
            </a:pPr>
          </a:p>
          <a:p>
            <a:pPr marL="558165" lvl="1" indent="-279400" algn="ctr">
              <a:lnSpc>
                <a:spcPts val="3620"/>
              </a:lnSpc>
              <a:buFont typeface="Arial" panose="020B0604020202020204"/>
              <a:buChar char="•"/>
            </a:pPr>
            <a:r>
              <a:rPr lang="en-US" sz="2585">
                <a:solidFill>
                  <a:srgbClr val="FFFFFF"/>
                </a:solidFill>
                <a:latin typeface="Raleway Light"/>
                <a:ea typeface="Raleway Light"/>
                <a:cs typeface="Raleway Light"/>
                <a:sym typeface="Raleway Light"/>
              </a:rPr>
              <a:t>By analyzing consumption patterns and sending timely alerts, the system ensures users stay within limits, preventing overuse and extra charges. </a:t>
            </a:r>
            <a:endParaRPr lang="en-US" sz="2585">
              <a:solidFill>
                <a:srgbClr val="FFFFFF"/>
              </a:solidFill>
              <a:latin typeface="Raleway Light"/>
              <a:ea typeface="Raleway Light"/>
              <a:cs typeface="Raleway Light"/>
              <a:sym typeface="Raleway Light"/>
            </a:endParaRPr>
          </a:p>
          <a:p>
            <a:pPr algn="ctr">
              <a:lnSpc>
                <a:spcPts val="3620"/>
              </a:lnSpc>
            </a:pPr>
          </a:p>
          <a:p>
            <a:pPr marL="558165" lvl="1" indent="-279400" algn="ctr">
              <a:lnSpc>
                <a:spcPts val="3620"/>
              </a:lnSpc>
              <a:buFont typeface="Arial" panose="020B0604020202020204"/>
              <a:buChar char="•"/>
            </a:pPr>
            <a:r>
              <a:rPr lang="en-US" sz="2585">
                <a:solidFill>
                  <a:srgbClr val="FFFFFF"/>
                </a:solidFill>
                <a:latin typeface="Raleway Light"/>
                <a:ea typeface="Raleway Light"/>
                <a:cs typeface="Raleway Light"/>
                <a:sym typeface="Raleway Light"/>
              </a:rPr>
              <a:t>With a focus on energy efficiency and cost reduction, this solution encourages smarter consumption for a more sustainable and responsible future.</a:t>
            </a:r>
            <a:endParaRPr lang="en-US" sz="2585">
              <a:solidFill>
                <a:srgbClr val="FFFFFF"/>
              </a:solidFill>
              <a:latin typeface="Raleway Light"/>
              <a:ea typeface="Raleway Light"/>
              <a:cs typeface="Raleway Light"/>
              <a:sym typeface="Raleway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931878"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6092270"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497309"/>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492633" y="2509431"/>
            <a:ext cx="2271577" cy="1515762"/>
          </a:xfrm>
          <a:custGeom>
            <a:avLst/>
            <a:gdLst/>
            <a:ahLst/>
            <a:cxnLst/>
            <a:rect l="l" t="t" r="r" b="b"/>
            <a:pathLst>
              <a:path w="2271577" h="1515762">
                <a:moveTo>
                  <a:pt x="0" y="0"/>
                </a:moveTo>
                <a:lnTo>
                  <a:pt x="2271578" y="0"/>
                </a:lnTo>
                <a:lnTo>
                  <a:pt x="2271578" y="1515762"/>
                </a:lnTo>
                <a:lnTo>
                  <a:pt x="0" y="15157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492633" y="4224945"/>
            <a:ext cx="2350613" cy="1568500"/>
          </a:xfrm>
          <a:custGeom>
            <a:avLst/>
            <a:gdLst/>
            <a:ahLst/>
            <a:cxnLst/>
            <a:rect l="l" t="t" r="r" b="b"/>
            <a:pathLst>
              <a:path w="2350613" h="1568500">
                <a:moveTo>
                  <a:pt x="0" y="0"/>
                </a:moveTo>
                <a:lnTo>
                  <a:pt x="2350613" y="0"/>
                </a:lnTo>
                <a:lnTo>
                  <a:pt x="2350613" y="1568500"/>
                </a:lnTo>
                <a:lnTo>
                  <a:pt x="0" y="15685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445047" y="6034375"/>
            <a:ext cx="2366750" cy="1579268"/>
          </a:xfrm>
          <a:custGeom>
            <a:avLst/>
            <a:gdLst/>
            <a:ahLst/>
            <a:cxnLst/>
            <a:rect l="l" t="t" r="r" b="b"/>
            <a:pathLst>
              <a:path w="2366750" h="1579268">
                <a:moveTo>
                  <a:pt x="0" y="0"/>
                </a:moveTo>
                <a:lnTo>
                  <a:pt x="2366750" y="0"/>
                </a:lnTo>
                <a:lnTo>
                  <a:pt x="2366750" y="1579268"/>
                </a:lnTo>
                <a:lnTo>
                  <a:pt x="0" y="1579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410340" y="7851768"/>
            <a:ext cx="2292160" cy="1529496"/>
          </a:xfrm>
          <a:custGeom>
            <a:avLst/>
            <a:gdLst/>
            <a:ahLst/>
            <a:cxnLst/>
            <a:rect l="l" t="t" r="r" b="b"/>
            <a:pathLst>
              <a:path w="2292160" h="1529496">
                <a:moveTo>
                  <a:pt x="0" y="0"/>
                </a:moveTo>
                <a:lnTo>
                  <a:pt x="2292160" y="0"/>
                </a:lnTo>
                <a:lnTo>
                  <a:pt x="2292160" y="1529496"/>
                </a:lnTo>
                <a:lnTo>
                  <a:pt x="0" y="1529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246127" y="2582569"/>
            <a:ext cx="2245128" cy="1498113"/>
          </a:xfrm>
          <a:custGeom>
            <a:avLst/>
            <a:gdLst/>
            <a:ahLst/>
            <a:cxnLst/>
            <a:rect l="l" t="t" r="r" b="b"/>
            <a:pathLst>
              <a:path w="2245128" h="1498113">
                <a:moveTo>
                  <a:pt x="0" y="0"/>
                </a:moveTo>
                <a:lnTo>
                  <a:pt x="2245128" y="0"/>
                </a:lnTo>
                <a:lnTo>
                  <a:pt x="2245128" y="1498112"/>
                </a:lnTo>
                <a:lnTo>
                  <a:pt x="0" y="14981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144774" y="4339135"/>
            <a:ext cx="2511307" cy="1675727"/>
          </a:xfrm>
          <a:custGeom>
            <a:avLst/>
            <a:gdLst/>
            <a:ahLst/>
            <a:cxnLst/>
            <a:rect l="l" t="t" r="r" b="b"/>
            <a:pathLst>
              <a:path w="2511307" h="1675727">
                <a:moveTo>
                  <a:pt x="0" y="0"/>
                </a:moveTo>
                <a:lnTo>
                  <a:pt x="2511307" y="0"/>
                </a:lnTo>
                <a:lnTo>
                  <a:pt x="2511307" y="1675727"/>
                </a:lnTo>
                <a:lnTo>
                  <a:pt x="0" y="1675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223876" y="6158880"/>
            <a:ext cx="2432205" cy="1622944"/>
          </a:xfrm>
          <a:custGeom>
            <a:avLst/>
            <a:gdLst/>
            <a:ahLst/>
            <a:cxnLst/>
            <a:rect l="l" t="t" r="r" b="b"/>
            <a:pathLst>
              <a:path w="2432205" h="1622944">
                <a:moveTo>
                  <a:pt x="0" y="0"/>
                </a:moveTo>
                <a:lnTo>
                  <a:pt x="2432205" y="0"/>
                </a:lnTo>
                <a:lnTo>
                  <a:pt x="2432205" y="1622944"/>
                </a:lnTo>
                <a:lnTo>
                  <a:pt x="0" y="16229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223876" y="7958914"/>
            <a:ext cx="2432205" cy="1622944"/>
          </a:xfrm>
          <a:custGeom>
            <a:avLst/>
            <a:gdLst/>
            <a:ahLst/>
            <a:cxnLst/>
            <a:rect l="l" t="t" r="r" b="b"/>
            <a:pathLst>
              <a:path w="2432205" h="1622944">
                <a:moveTo>
                  <a:pt x="0" y="0"/>
                </a:moveTo>
                <a:lnTo>
                  <a:pt x="2432205" y="0"/>
                </a:lnTo>
                <a:lnTo>
                  <a:pt x="2432205" y="1622944"/>
                </a:lnTo>
                <a:lnTo>
                  <a:pt x="0" y="16229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5400000">
            <a:off x="11660201" y="2592720"/>
            <a:ext cx="860465" cy="1518468"/>
          </a:xfrm>
          <a:custGeom>
            <a:avLst/>
            <a:gdLst/>
            <a:ahLst/>
            <a:cxnLst/>
            <a:rect l="l" t="t" r="r" b="b"/>
            <a:pathLst>
              <a:path w="860465" h="1518468">
                <a:moveTo>
                  <a:pt x="0" y="0"/>
                </a:moveTo>
                <a:lnTo>
                  <a:pt x="860465" y="0"/>
                </a:lnTo>
                <a:lnTo>
                  <a:pt x="860465" y="1518468"/>
                </a:lnTo>
                <a:lnTo>
                  <a:pt x="0" y="1518468"/>
                </a:lnTo>
                <a:lnTo>
                  <a:pt x="0" y="0"/>
                </a:lnTo>
                <a:close/>
              </a:path>
            </a:pathLst>
          </a:custGeom>
          <a:blipFill>
            <a:blip r:embed="rId7"/>
            <a:stretch>
              <a:fillRect/>
            </a:stretch>
          </a:blipFill>
        </p:spPr>
      </p:sp>
      <p:sp>
        <p:nvSpPr>
          <p:cNvPr id="14" name="Freeform 14"/>
          <p:cNvSpPr/>
          <p:nvPr/>
        </p:nvSpPr>
        <p:spPr>
          <a:xfrm rot="-5400000">
            <a:off x="11619957" y="4335487"/>
            <a:ext cx="849733" cy="1499528"/>
          </a:xfrm>
          <a:custGeom>
            <a:avLst/>
            <a:gdLst/>
            <a:ahLst/>
            <a:cxnLst/>
            <a:rect l="l" t="t" r="r" b="b"/>
            <a:pathLst>
              <a:path w="849733" h="1499528">
                <a:moveTo>
                  <a:pt x="0" y="0"/>
                </a:moveTo>
                <a:lnTo>
                  <a:pt x="849733" y="0"/>
                </a:lnTo>
                <a:lnTo>
                  <a:pt x="849733" y="1499528"/>
                </a:lnTo>
                <a:lnTo>
                  <a:pt x="0" y="1499528"/>
                </a:lnTo>
                <a:lnTo>
                  <a:pt x="0" y="0"/>
                </a:lnTo>
                <a:close/>
              </a:path>
            </a:pathLst>
          </a:custGeom>
          <a:blipFill>
            <a:blip r:embed="rId7"/>
            <a:stretch>
              <a:fillRect/>
            </a:stretch>
          </a:blipFill>
        </p:spPr>
      </p:sp>
      <p:sp>
        <p:nvSpPr>
          <p:cNvPr id="15" name="Freeform 15"/>
          <p:cNvSpPr/>
          <p:nvPr/>
        </p:nvSpPr>
        <p:spPr>
          <a:xfrm rot="-5400000">
            <a:off x="11711108" y="6184921"/>
            <a:ext cx="823639" cy="1453481"/>
          </a:xfrm>
          <a:custGeom>
            <a:avLst/>
            <a:gdLst/>
            <a:ahLst/>
            <a:cxnLst/>
            <a:rect l="l" t="t" r="r" b="b"/>
            <a:pathLst>
              <a:path w="823639" h="1453481">
                <a:moveTo>
                  <a:pt x="0" y="0"/>
                </a:moveTo>
                <a:lnTo>
                  <a:pt x="823639" y="0"/>
                </a:lnTo>
                <a:lnTo>
                  <a:pt x="823639" y="1453480"/>
                </a:lnTo>
                <a:lnTo>
                  <a:pt x="0" y="1453480"/>
                </a:lnTo>
                <a:lnTo>
                  <a:pt x="0" y="0"/>
                </a:lnTo>
                <a:close/>
              </a:path>
            </a:pathLst>
          </a:custGeom>
          <a:blipFill>
            <a:blip r:embed="rId7"/>
            <a:stretch>
              <a:fillRect/>
            </a:stretch>
          </a:blipFill>
        </p:spPr>
      </p:sp>
      <p:sp>
        <p:nvSpPr>
          <p:cNvPr id="16" name="Freeform 16"/>
          <p:cNvSpPr/>
          <p:nvPr/>
        </p:nvSpPr>
        <p:spPr>
          <a:xfrm rot="-5400000">
            <a:off x="11588745" y="7785301"/>
            <a:ext cx="912157" cy="1609689"/>
          </a:xfrm>
          <a:custGeom>
            <a:avLst/>
            <a:gdLst/>
            <a:ahLst/>
            <a:cxnLst/>
            <a:rect l="l" t="t" r="r" b="b"/>
            <a:pathLst>
              <a:path w="912157" h="1609689">
                <a:moveTo>
                  <a:pt x="0" y="0"/>
                </a:moveTo>
                <a:lnTo>
                  <a:pt x="912157" y="0"/>
                </a:lnTo>
                <a:lnTo>
                  <a:pt x="912157" y="1609688"/>
                </a:lnTo>
                <a:lnTo>
                  <a:pt x="0" y="1609688"/>
                </a:lnTo>
                <a:lnTo>
                  <a:pt x="0" y="0"/>
                </a:lnTo>
                <a:close/>
              </a:path>
            </a:pathLst>
          </a:custGeom>
          <a:blipFill>
            <a:blip r:embed="rId7"/>
            <a:stretch>
              <a:fillRect/>
            </a:stretch>
          </a:blipFill>
        </p:spPr>
      </p:sp>
      <p:sp>
        <p:nvSpPr>
          <p:cNvPr id="17" name="Freeform 17"/>
          <p:cNvSpPr/>
          <p:nvPr/>
        </p:nvSpPr>
        <p:spPr>
          <a:xfrm rot="5400000">
            <a:off x="6276513" y="7791146"/>
            <a:ext cx="899047" cy="1586554"/>
          </a:xfrm>
          <a:custGeom>
            <a:avLst/>
            <a:gdLst/>
            <a:ahLst/>
            <a:cxnLst/>
            <a:rect l="l" t="t" r="r" b="b"/>
            <a:pathLst>
              <a:path w="899047" h="1586554">
                <a:moveTo>
                  <a:pt x="0" y="0"/>
                </a:moveTo>
                <a:lnTo>
                  <a:pt x="899047" y="0"/>
                </a:lnTo>
                <a:lnTo>
                  <a:pt x="899047" y="1586554"/>
                </a:lnTo>
                <a:lnTo>
                  <a:pt x="0" y="1586554"/>
                </a:lnTo>
                <a:lnTo>
                  <a:pt x="0" y="0"/>
                </a:lnTo>
                <a:close/>
              </a:path>
            </a:pathLst>
          </a:custGeom>
          <a:blipFill>
            <a:blip r:embed="rId7"/>
            <a:stretch>
              <a:fillRect/>
            </a:stretch>
          </a:blipFill>
        </p:spPr>
      </p:sp>
      <p:sp>
        <p:nvSpPr>
          <p:cNvPr id="18" name="Freeform 18"/>
          <p:cNvSpPr/>
          <p:nvPr/>
        </p:nvSpPr>
        <p:spPr>
          <a:xfrm rot="5400000">
            <a:off x="6360338" y="6140184"/>
            <a:ext cx="879037" cy="1551242"/>
          </a:xfrm>
          <a:custGeom>
            <a:avLst/>
            <a:gdLst/>
            <a:ahLst/>
            <a:cxnLst/>
            <a:rect l="l" t="t" r="r" b="b"/>
            <a:pathLst>
              <a:path w="879037" h="1551242">
                <a:moveTo>
                  <a:pt x="0" y="0"/>
                </a:moveTo>
                <a:lnTo>
                  <a:pt x="879037" y="0"/>
                </a:lnTo>
                <a:lnTo>
                  <a:pt x="879037" y="1551242"/>
                </a:lnTo>
                <a:lnTo>
                  <a:pt x="0" y="1551242"/>
                </a:lnTo>
                <a:lnTo>
                  <a:pt x="0" y="0"/>
                </a:lnTo>
                <a:close/>
              </a:path>
            </a:pathLst>
          </a:custGeom>
          <a:blipFill>
            <a:blip r:embed="rId7"/>
            <a:stretch>
              <a:fillRect/>
            </a:stretch>
          </a:blipFill>
        </p:spPr>
      </p:sp>
      <p:sp>
        <p:nvSpPr>
          <p:cNvPr id="19" name="Freeform 19"/>
          <p:cNvSpPr/>
          <p:nvPr/>
        </p:nvSpPr>
        <p:spPr>
          <a:xfrm rot="5400000">
            <a:off x="6359944" y="4304497"/>
            <a:ext cx="838693" cy="1480046"/>
          </a:xfrm>
          <a:custGeom>
            <a:avLst/>
            <a:gdLst/>
            <a:ahLst/>
            <a:cxnLst/>
            <a:rect l="l" t="t" r="r" b="b"/>
            <a:pathLst>
              <a:path w="838693" h="1480046">
                <a:moveTo>
                  <a:pt x="0" y="0"/>
                </a:moveTo>
                <a:lnTo>
                  <a:pt x="838693" y="0"/>
                </a:lnTo>
                <a:lnTo>
                  <a:pt x="838693" y="1480045"/>
                </a:lnTo>
                <a:lnTo>
                  <a:pt x="0" y="1480045"/>
                </a:lnTo>
                <a:lnTo>
                  <a:pt x="0" y="0"/>
                </a:lnTo>
                <a:close/>
              </a:path>
            </a:pathLst>
          </a:custGeom>
          <a:blipFill>
            <a:blip r:embed="rId7"/>
            <a:stretch>
              <a:fillRect/>
            </a:stretch>
          </a:blipFill>
        </p:spPr>
      </p:sp>
      <p:sp>
        <p:nvSpPr>
          <p:cNvPr id="20" name="Freeform 20"/>
          <p:cNvSpPr/>
          <p:nvPr/>
        </p:nvSpPr>
        <p:spPr>
          <a:xfrm rot="5400000">
            <a:off x="6368856" y="2622440"/>
            <a:ext cx="862001" cy="1521178"/>
          </a:xfrm>
          <a:custGeom>
            <a:avLst/>
            <a:gdLst/>
            <a:ahLst/>
            <a:cxnLst/>
            <a:rect l="l" t="t" r="r" b="b"/>
            <a:pathLst>
              <a:path w="862001" h="1521178">
                <a:moveTo>
                  <a:pt x="0" y="0"/>
                </a:moveTo>
                <a:lnTo>
                  <a:pt x="862001" y="0"/>
                </a:lnTo>
                <a:lnTo>
                  <a:pt x="862001" y="1521178"/>
                </a:lnTo>
                <a:lnTo>
                  <a:pt x="0" y="1521178"/>
                </a:lnTo>
                <a:lnTo>
                  <a:pt x="0" y="0"/>
                </a:lnTo>
                <a:close/>
              </a:path>
            </a:pathLst>
          </a:custGeom>
          <a:blipFill>
            <a:blip r:embed="rId7"/>
            <a:stretch>
              <a:fillRect/>
            </a:stretch>
          </a:blipFill>
        </p:spPr>
      </p:sp>
      <p:sp>
        <p:nvSpPr>
          <p:cNvPr id="21" name="Freeform 21"/>
          <p:cNvSpPr/>
          <p:nvPr/>
        </p:nvSpPr>
        <p:spPr>
          <a:xfrm rot="-1292325">
            <a:off x="763724" y="7084992"/>
            <a:ext cx="1354705" cy="1364630"/>
          </a:xfrm>
          <a:custGeom>
            <a:avLst/>
            <a:gdLst/>
            <a:ahLst/>
            <a:cxnLst/>
            <a:rect l="l" t="t" r="r" b="b"/>
            <a:pathLst>
              <a:path w="1354705" h="1364630">
                <a:moveTo>
                  <a:pt x="0" y="0"/>
                </a:moveTo>
                <a:lnTo>
                  <a:pt x="1354705" y="0"/>
                </a:lnTo>
                <a:lnTo>
                  <a:pt x="1354705" y="1364630"/>
                </a:lnTo>
                <a:lnTo>
                  <a:pt x="0" y="13646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rot="-827601" flipH="1">
            <a:off x="16246920" y="7958676"/>
            <a:ext cx="1445343" cy="1472109"/>
          </a:xfrm>
          <a:custGeom>
            <a:avLst/>
            <a:gdLst/>
            <a:ahLst/>
            <a:cxnLst/>
            <a:rect l="l" t="t" r="r" b="b"/>
            <a:pathLst>
              <a:path w="1445343" h="1472109">
                <a:moveTo>
                  <a:pt x="1445343" y="0"/>
                </a:moveTo>
                <a:lnTo>
                  <a:pt x="0" y="0"/>
                </a:lnTo>
                <a:lnTo>
                  <a:pt x="0" y="1472109"/>
                </a:lnTo>
                <a:lnTo>
                  <a:pt x="1445343" y="1472109"/>
                </a:lnTo>
                <a:lnTo>
                  <a:pt x="144534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rot="-1082844">
            <a:off x="16132567" y="3280306"/>
            <a:ext cx="1450741" cy="979118"/>
          </a:xfrm>
          <a:custGeom>
            <a:avLst/>
            <a:gdLst/>
            <a:ahLst/>
            <a:cxnLst/>
            <a:rect l="l" t="t" r="r" b="b"/>
            <a:pathLst>
              <a:path w="1450741" h="979118">
                <a:moveTo>
                  <a:pt x="0" y="0"/>
                </a:moveTo>
                <a:lnTo>
                  <a:pt x="1450741" y="0"/>
                </a:lnTo>
                <a:lnTo>
                  <a:pt x="1450741" y="979118"/>
                </a:lnTo>
                <a:lnTo>
                  <a:pt x="0" y="979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rot="1083375">
            <a:off x="787908" y="3082390"/>
            <a:ext cx="1372523" cy="1210315"/>
          </a:xfrm>
          <a:custGeom>
            <a:avLst/>
            <a:gdLst/>
            <a:ahLst/>
            <a:cxnLst/>
            <a:rect l="l" t="t" r="r" b="b"/>
            <a:pathLst>
              <a:path w="1372523" h="1210315">
                <a:moveTo>
                  <a:pt x="0" y="0"/>
                </a:moveTo>
                <a:lnTo>
                  <a:pt x="1372523" y="0"/>
                </a:lnTo>
                <a:lnTo>
                  <a:pt x="1372523" y="1210315"/>
                </a:lnTo>
                <a:lnTo>
                  <a:pt x="0" y="12103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TextBox 25"/>
          <p:cNvSpPr txBox="1"/>
          <p:nvPr/>
        </p:nvSpPr>
        <p:spPr>
          <a:xfrm>
            <a:off x="7981853" y="9750618"/>
            <a:ext cx="2324294" cy="298382"/>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04</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26" name="TextBox 26"/>
          <p:cNvSpPr txBox="1"/>
          <p:nvPr/>
        </p:nvSpPr>
        <p:spPr>
          <a:xfrm>
            <a:off x="2314203" y="781903"/>
            <a:ext cx="5177120" cy="1125035"/>
          </a:xfrm>
          <a:prstGeom prst="rect">
            <a:avLst/>
          </a:prstGeom>
        </p:spPr>
        <p:txBody>
          <a:bodyPr lIns="0" tIns="0" rIns="0" bIns="0" rtlCol="0" anchor="t">
            <a:spAutoFit/>
          </a:bodyPr>
          <a:lstStyle/>
          <a:p>
            <a:pPr algn="ctr">
              <a:lnSpc>
                <a:spcPts val="4495"/>
              </a:lnSpc>
            </a:pPr>
            <a:r>
              <a:rPr lang="en-US" sz="3570">
                <a:solidFill>
                  <a:srgbClr val="FFFFFF"/>
                </a:solidFill>
                <a:latin typeface="HK Modular" panose="00000800000000000000"/>
                <a:ea typeface="HK Modular" panose="00000800000000000000"/>
                <a:cs typeface="HK Modular" panose="00000800000000000000"/>
                <a:sym typeface="HK Modular" panose="00000800000000000000"/>
              </a:rPr>
              <a:t>EXISTING </a:t>
            </a:r>
            <a:endParaRPr lang="en-US" sz="357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4495"/>
              </a:lnSpc>
            </a:pPr>
            <a:r>
              <a:rPr lang="en-US" sz="3570">
                <a:solidFill>
                  <a:srgbClr val="FFFFFF"/>
                </a:solidFill>
                <a:latin typeface="HK Modular" panose="00000800000000000000"/>
                <a:ea typeface="HK Modular" panose="00000800000000000000"/>
                <a:cs typeface="HK Modular" panose="00000800000000000000"/>
                <a:sym typeface="HK Modular" panose="00000800000000000000"/>
              </a:rPr>
              <a:t>SYSTEM</a:t>
            </a:r>
            <a:endParaRPr lang="en-US" sz="357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27" name="TextBox 27"/>
          <p:cNvSpPr txBox="1"/>
          <p:nvPr/>
        </p:nvSpPr>
        <p:spPr>
          <a:xfrm>
            <a:off x="8404141" y="2850343"/>
            <a:ext cx="2200293" cy="1101112"/>
          </a:xfrm>
          <a:prstGeom prst="rect">
            <a:avLst/>
          </a:prstGeom>
        </p:spPr>
        <p:txBody>
          <a:bodyPr lIns="0" tIns="0" rIns="0" bIns="0" rtlCol="0" anchor="t">
            <a:spAutoFit/>
          </a:bodyPr>
          <a:lstStyle/>
          <a:p>
            <a:pPr algn="ctr">
              <a:lnSpc>
                <a:spcPts val="2855"/>
              </a:lnSpc>
            </a:pPr>
            <a:r>
              <a:rPr lang="en-US" sz="2855" b="1" spc="191">
                <a:solidFill>
                  <a:srgbClr val="01FFFF"/>
                </a:solidFill>
                <a:latin typeface="Big Shoulders Display Bold"/>
                <a:ea typeface="Big Shoulders Display Bold"/>
                <a:cs typeface="Big Shoulders Display Bold"/>
                <a:sym typeface="Big Shoulders Display Bold"/>
              </a:rPr>
              <a:t>REAL-TIME POWER</a:t>
            </a:r>
            <a:endParaRPr lang="en-US" sz="2855" b="1" spc="191">
              <a:solidFill>
                <a:srgbClr val="01FFFF"/>
              </a:solidFill>
              <a:latin typeface="Big Shoulders Display Bold"/>
              <a:ea typeface="Big Shoulders Display Bold"/>
              <a:cs typeface="Big Shoulders Display Bold"/>
              <a:sym typeface="Big Shoulders Display Bold"/>
            </a:endParaRPr>
          </a:p>
          <a:p>
            <a:pPr algn="ctr">
              <a:lnSpc>
                <a:spcPts val="2855"/>
              </a:lnSpc>
            </a:pPr>
            <a:r>
              <a:rPr lang="en-US" sz="2855" b="1" spc="191">
                <a:solidFill>
                  <a:srgbClr val="01FFFF"/>
                </a:solidFill>
                <a:latin typeface="Big Shoulders Display Bold"/>
                <a:ea typeface="Big Shoulders Display Bold"/>
                <a:cs typeface="Big Shoulders Display Bold"/>
                <a:sym typeface="Big Shoulders Display Bold"/>
              </a:rPr>
              <a:t>MONITORING</a:t>
            </a:r>
            <a:endParaRPr lang="en-US" sz="2855" b="1" spc="191">
              <a:solidFill>
                <a:srgbClr val="01FFFF"/>
              </a:solidFill>
              <a:latin typeface="Big Shoulders Display Bold"/>
              <a:ea typeface="Big Shoulders Display Bold"/>
              <a:cs typeface="Big Shoulders Display Bold"/>
              <a:sym typeface="Big Shoulders Display Bold"/>
            </a:endParaRPr>
          </a:p>
        </p:txBody>
      </p:sp>
      <p:sp>
        <p:nvSpPr>
          <p:cNvPr id="28" name="TextBox 28"/>
          <p:cNvSpPr txBox="1"/>
          <p:nvPr/>
        </p:nvSpPr>
        <p:spPr>
          <a:xfrm>
            <a:off x="8404141" y="4748302"/>
            <a:ext cx="2316075" cy="761815"/>
          </a:xfrm>
          <a:prstGeom prst="rect">
            <a:avLst/>
          </a:prstGeom>
        </p:spPr>
        <p:txBody>
          <a:bodyPr lIns="0" tIns="0" rIns="0" bIns="0" rtlCol="0" anchor="t">
            <a:spAutoFit/>
          </a:bodyPr>
          <a:lstStyle/>
          <a:p>
            <a:pPr algn="ctr">
              <a:lnSpc>
                <a:spcPts val="2990"/>
              </a:lnSpc>
            </a:pPr>
            <a:r>
              <a:rPr lang="en-US" sz="2990" b="1" spc="200">
                <a:solidFill>
                  <a:srgbClr val="00FFFF"/>
                </a:solidFill>
                <a:latin typeface="Big Shoulders Display Bold"/>
                <a:ea typeface="Big Shoulders Display Bold"/>
                <a:cs typeface="Big Shoulders Display Bold"/>
                <a:sym typeface="Big Shoulders Display Bold"/>
              </a:rPr>
              <a:t>THRESHOLD - BASED ALERTS</a:t>
            </a:r>
            <a:endParaRPr lang="en-US" sz="2990" b="1" spc="200">
              <a:solidFill>
                <a:srgbClr val="00FFFF"/>
              </a:solidFill>
              <a:latin typeface="Big Shoulders Display Bold"/>
              <a:ea typeface="Big Shoulders Display Bold"/>
              <a:cs typeface="Big Shoulders Display Bold"/>
              <a:sym typeface="Big Shoulders Display Bold"/>
            </a:endParaRPr>
          </a:p>
        </p:txBody>
      </p:sp>
      <p:sp>
        <p:nvSpPr>
          <p:cNvPr id="29" name="TextBox 29"/>
          <p:cNvSpPr txBox="1"/>
          <p:nvPr/>
        </p:nvSpPr>
        <p:spPr>
          <a:xfrm>
            <a:off x="8404141" y="6372175"/>
            <a:ext cx="2200293" cy="979569"/>
          </a:xfrm>
          <a:prstGeom prst="rect">
            <a:avLst/>
          </a:prstGeom>
        </p:spPr>
        <p:txBody>
          <a:bodyPr lIns="0" tIns="0" rIns="0" bIns="0" rtlCol="0" anchor="t">
            <a:spAutoFit/>
          </a:bodyPr>
          <a:lstStyle/>
          <a:p>
            <a:pPr algn="ctr">
              <a:lnSpc>
                <a:spcPts val="2615"/>
              </a:lnSpc>
            </a:pPr>
            <a:r>
              <a:rPr lang="en-US" sz="2355" b="1" spc="157">
                <a:solidFill>
                  <a:srgbClr val="01FFFF"/>
                </a:solidFill>
                <a:latin typeface="Big Shoulders Display Bold"/>
                <a:ea typeface="Big Shoulders Display Bold"/>
                <a:cs typeface="Big Shoulders Display Bold"/>
                <a:sym typeface="Big Shoulders Display Bold"/>
              </a:rPr>
              <a:t>GRAPH-BASED DATA</a:t>
            </a:r>
            <a:endParaRPr lang="en-US" sz="2355" b="1" spc="157">
              <a:solidFill>
                <a:srgbClr val="01FFFF"/>
              </a:solidFill>
              <a:latin typeface="Big Shoulders Display Bold"/>
              <a:ea typeface="Big Shoulders Display Bold"/>
              <a:cs typeface="Big Shoulders Display Bold"/>
              <a:sym typeface="Big Shoulders Display Bold"/>
            </a:endParaRPr>
          </a:p>
          <a:p>
            <a:pPr algn="ctr">
              <a:lnSpc>
                <a:spcPts val="2615"/>
              </a:lnSpc>
            </a:pPr>
            <a:r>
              <a:rPr lang="en-US" sz="2355" b="1" spc="157">
                <a:solidFill>
                  <a:srgbClr val="01FFFF"/>
                </a:solidFill>
                <a:latin typeface="Big Shoulders Display Bold"/>
                <a:ea typeface="Big Shoulders Display Bold"/>
                <a:cs typeface="Big Shoulders Display Bold"/>
                <a:sym typeface="Big Shoulders Display Bold"/>
              </a:rPr>
              <a:t>VISUALIATION</a:t>
            </a:r>
            <a:endParaRPr lang="en-US" sz="2355" b="1" spc="157">
              <a:solidFill>
                <a:srgbClr val="01FFFF"/>
              </a:solidFill>
              <a:latin typeface="Big Shoulders Display Bold"/>
              <a:ea typeface="Big Shoulders Display Bold"/>
              <a:cs typeface="Big Shoulders Display Bold"/>
              <a:sym typeface="Big Shoulders Display Bold"/>
            </a:endParaRPr>
          </a:p>
        </p:txBody>
      </p:sp>
      <p:sp>
        <p:nvSpPr>
          <p:cNvPr id="30" name="TextBox 30"/>
          <p:cNvSpPr txBox="1"/>
          <p:nvPr/>
        </p:nvSpPr>
        <p:spPr>
          <a:xfrm>
            <a:off x="8484289" y="8119670"/>
            <a:ext cx="2039998" cy="913443"/>
          </a:xfrm>
          <a:prstGeom prst="rect">
            <a:avLst/>
          </a:prstGeom>
        </p:spPr>
        <p:txBody>
          <a:bodyPr lIns="0" tIns="0" rIns="0" bIns="0" rtlCol="0" anchor="t">
            <a:spAutoFit/>
          </a:bodyPr>
          <a:lstStyle/>
          <a:p>
            <a:pPr algn="ctr">
              <a:lnSpc>
                <a:spcPts val="2365"/>
              </a:lnSpc>
            </a:pPr>
            <a:r>
              <a:rPr lang="en-US" sz="2365" b="1" spc="158">
                <a:solidFill>
                  <a:srgbClr val="01FFFF"/>
                </a:solidFill>
                <a:latin typeface="Big Shoulders Display Bold"/>
                <a:ea typeface="Big Shoulders Display Bold"/>
                <a:cs typeface="Big Shoulders Display Bold"/>
                <a:sym typeface="Big Shoulders Display Bold"/>
              </a:rPr>
              <a:t>PROACTIVE</a:t>
            </a:r>
            <a:endParaRPr lang="en-US" sz="2365" b="1" spc="158">
              <a:solidFill>
                <a:srgbClr val="01FFFF"/>
              </a:solidFill>
              <a:latin typeface="Big Shoulders Display Bold"/>
              <a:ea typeface="Big Shoulders Display Bold"/>
              <a:cs typeface="Big Shoulders Display Bold"/>
              <a:sym typeface="Big Shoulders Display Bold"/>
            </a:endParaRPr>
          </a:p>
          <a:p>
            <a:pPr algn="ctr">
              <a:lnSpc>
                <a:spcPts val="2365"/>
              </a:lnSpc>
            </a:pPr>
            <a:r>
              <a:rPr lang="en-US" sz="2365" b="1" spc="158">
                <a:solidFill>
                  <a:srgbClr val="01FFFF"/>
                </a:solidFill>
                <a:latin typeface="Big Shoulders Display Bold"/>
                <a:ea typeface="Big Shoulders Display Bold"/>
                <a:cs typeface="Big Shoulders Display Bold"/>
                <a:sym typeface="Big Shoulders Display Bold"/>
              </a:rPr>
              <a:t>COST</a:t>
            </a:r>
            <a:endParaRPr lang="en-US" sz="2365" b="1" spc="158">
              <a:solidFill>
                <a:srgbClr val="01FFFF"/>
              </a:solidFill>
              <a:latin typeface="Big Shoulders Display Bold"/>
              <a:ea typeface="Big Shoulders Display Bold"/>
              <a:cs typeface="Big Shoulders Display Bold"/>
              <a:sym typeface="Big Shoulders Display Bold"/>
            </a:endParaRPr>
          </a:p>
          <a:p>
            <a:pPr algn="ctr">
              <a:lnSpc>
                <a:spcPts val="2365"/>
              </a:lnSpc>
            </a:pPr>
            <a:r>
              <a:rPr lang="en-US" sz="2365" b="1" spc="158">
                <a:solidFill>
                  <a:srgbClr val="01FFFF"/>
                </a:solidFill>
                <a:latin typeface="Big Shoulders Display Bold"/>
                <a:ea typeface="Big Shoulders Display Bold"/>
                <a:cs typeface="Big Shoulders Display Bold"/>
                <a:sym typeface="Big Shoulders Display Bold"/>
              </a:rPr>
              <a:t>SAVING</a:t>
            </a:r>
            <a:endParaRPr lang="en-US" sz="2365" b="1" spc="158">
              <a:solidFill>
                <a:srgbClr val="01FFFF"/>
              </a:solidFill>
              <a:latin typeface="Big Shoulders Display Bold"/>
              <a:ea typeface="Big Shoulders Display Bold"/>
              <a:cs typeface="Big Shoulders Display Bold"/>
              <a:sym typeface="Big Shoulders Display Bold"/>
            </a:endParaRPr>
          </a:p>
        </p:txBody>
      </p:sp>
      <p:sp>
        <p:nvSpPr>
          <p:cNvPr id="31" name="TextBox 31"/>
          <p:cNvSpPr txBox="1"/>
          <p:nvPr/>
        </p:nvSpPr>
        <p:spPr>
          <a:xfrm>
            <a:off x="7858145" y="709770"/>
            <a:ext cx="3538042" cy="1235698"/>
          </a:xfrm>
          <a:prstGeom prst="rect">
            <a:avLst/>
          </a:prstGeom>
        </p:spPr>
        <p:txBody>
          <a:bodyPr lIns="0" tIns="0" rIns="0" bIns="0" rtlCol="0" anchor="t">
            <a:spAutoFit/>
          </a:bodyPr>
          <a:lstStyle/>
          <a:p>
            <a:pPr algn="ctr">
              <a:lnSpc>
                <a:spcPts val="9865"/>
              </a:lnSpc>
            </a:pPr>
            <a:r>
              <a:rPr lang="en-US" sz="7825">
                <a:solidFill>
                  <a:srgbClr val="FFFFFF"/>
                </a:solidFill>
                <a:latin typeface="HK Modular" panose="00000800000000000000"/>
                <a:ea typeface="HK Modular" panose="00000800000000000000"/>
                <a:cs typeface="HK Modular" panose="00000800000000000000"/>
                <a:sym typeface="HK Modular" panose="00000800000000000000"/>
              </a:rPr>
              <a:t>VS</a:t>
            </a:r>
            <a:endParaRPr lang="en-US" sz="7825">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32" name="TextBox 32"/>
          <p:cNvSpPr txBox="1"/>
          <p:nvPr/>
        </p:nvSpPr>
        <p:spPr>
          <a:xfrm>
            <a:off x="11879445" y="776529"/>
            <a:ext cx="4978493" cy="1092195"/>
          </a:xfrm>
          <a:prstGeom prst="rect">
            <a:avLst/>
          </a:prstGeom>
        </p:spPr>
        <p:txBody>
          <a:bodyPr lIns="0" tIns="0" rIns="0" bIns="0" rtlCol="0" anchor="t">
            <a:spAutoFit/>
          </a:bodyPr>
          <a:lstStyle/>
          <a:p>
            <a:pPr algn="ctr">
              <a:lnSpc>
                <a:spcPts val="4325"/>
              </a:lnSpc>
            </a:pPr>
            <a:r>
              <a:rPr lang="en-US" sz="3430">
                <a:solidFill>
                  <a:srgbClr val="FFFFFF"/>
                </a:solidFill>
                <a:latin typeface="HK Modular" panose="00000800000000000000"/>
                <a:ea typeface="HK Modular" panose="00000800000000000000"/>
                <a:cs typeface="HK Modular" panose="00000800000000000000"/>
                <a:sym typeface="HK Modular" panose="00000800000000000000"/>
              </a:rPr>
              <a:t>PROPOSED</a:t>
            </a:r>
            <a:endParaRPr lang="en-US" sz="343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4325"/>
              </a:lnSpc>
            </a:pPr>
            <a:r>
              <a:rPr lang="en-US" sz="3430">
                <a:solidFill>
                  <a:srgbClr val="FFFFFF"/>
                </a:solidFill>
                <a:latin typeface="HK Modular" panose="00000800000000000000"/>
                <a:ea typeface="HK Modular" panose="00000800000000000000"/>
                <a:cs typeface="HK Modular" panose="00000800000000000000"/>
                <a:sym typeface="HK Modular" panose="00000800000000000000"/>
              </a:rPr>
              <a:t>SYSTEM</a:t>
            </a:r>
            <a:endParaRPr lang="en-US" sz="343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33" name="TextBox 33"/>
          <p:cNvSpPr txBox="1"/>
          <p:nvPr/>
        </p:nvSpPr>
        <p:spPr>
          <a:xfrm>
            <a:off x="3554344" y="2871670"/>
            <a:ext cx="2148156" cy="851552"/>
          </a:xfrm>
          <a:prstGeom prst="rect">
            <a:avLst/>
          </a:prstGeom>
        </p:spPr>
        <p:txBody>
          <a:bodyPr lIns="0" tIns="0" rIns="0" bIns="0" rtlCol="0" anchor="t">
            <a:spAutoFit/>
          </a:bodyPr>
          <a:lstStyle/>
          <a:p>
            <a:pPr algn="ctr">
              <a:lnSpc>
                <a:spcPts val="2265"/>
              </a:lnSpc>
              <a:spcBef>
                <a:spcPct val="0"/>
              </a:spcBef>
            </a:pPr>
            <a:r>
              <a:rPr lang="en-US" sz="2100">
                <a:solidFill>
                  <a:srgbClr val="D4FFFF"/>
                </a:solidFill>
                <a:latin typeface="Garet"/>
                <a:ea typeface="Garet"/>
                <a:cs typeface="Garet"/>
                <a:sym typeface="Garet"/>
              </a:rPr>
              <a:t>Limited or delay data updates</a:t>
            </a:r>
            <a:endParaRPr lang="en-US" sz="2100">
              <a:solidFill>
                <a:srgbClr val="D4FFFF"/>
              </a:solidFill>
              <a:latin typeface="Garet"/>
              <a:ea typeface="Garet"/>
              <a:cs typeface="Garet"/>
              <a:sym typeface="Garet"/>
            </a:endParaRPr>
          </a:p>
        </p:txBody>
      </p:sp>
      <p:sp>
        <p:nvSpPr>
          <p:cNvPr id="34" name="TextBox 34"/>
          <p:cNvSpPr txBox="1"/>
          <p:nvPr/>
        </p:nvSpPr>
        <p:spPr>
          <a:xfrm>
            <a:off x="13426076" y="2896217"/>
            <a:ext cx="1885229" cy="980789"/>
          </a:xfrm>
          <a:prstGeom prst="rect">
            <a:avLst/>
          </a:prstGeom>
        </p:spPr>
        <p:txBody>
          <a:bodyPr lIns="0" tIns="0" rIns="0" bIns="0" rtlCol="0" anchor="t">
            <a:spAutoFit/>
          </a:bodyPr>
          <a:lstStyle/>
          <a:p>
            <a:pPr algn="ctr">
              <a:lnSpc>
                <a:spcPts val="1990"/>
              </a:lnSpc>
              <a:spcBef>
                <a:spcPct val="0"/>
              </a:spcBef>
            </a:pPr>
            <a:r>
              <a:rPr lang="en-US" sz="1840">
                <a:solidFill>
                  <a:srgbClr val="D4FFFF"/>
                </a:solidFill>
                <a:latin typeface="Garet"/>
                <a:ea typeface="Garet"/>
                <a:cs typeface="Garet"/>
                <a:sym typeface="Garet"/>
              </a:rPr>
              <a:t>Calculate power, voltage and current in real-time</a:t>
            </a:r>
            <a:endParaRPr lang="en-US" sz="1840">
              <a:solidFill>
                <a:srgbClr val="D4FFFF"/>
              </a:solidFill>
              <a:latin typeface="Garet"/>
              <a:ea typeface="Garet"/>
              <a:cs typeface="Garet"/>
              <a:sym typeface="Garet"/>
            </a:endParaRPr>
          </a:p>
        </p:txBody>
      </p:sp>
      <p:sp>
        <p:nvSpPr>
          <p:cNvPr id="35" name="TextBox 35"/>
          <p:cNvSpPr txBox="1"/>
          <p:nvPr/>
        </p:nvSpPr>
        <p:spPr>
          <a:xfrm>
            <a:off x="3554344" y="4566575"/>
            <a:ext cx="2148156" cy="851552"/>
          </a:xfrm>
          <a:prstGeom prst="rect">
            <a:avLst/>
          </a:prstGeom>
        </p:spPr>
        <p:txBody>
          <a:bodyPr lIns="0" tIns="0" rIns="0" bIns="0" rtlCol="0" anchor="t">
            <a:spAutoFit/>
          </a:bodyPr>
          <a:lstStyle/>
          <a:p>
            <a:pPr algn="ctr">
              <a:lnSpc>
                <a:spcPts val="2265"/>
              </a:lnSpc>
              <a:spcBef>
                <a:spcPct val="0"/>
              </a:spcBef>
            </a:pPr>
            <a:r>
              <a:rPr lang="en-US" sz="2100">
                <a:solidFill>
                  <a:srgbClr val="D4FFFF"/>
                </a:solidFill>
                <a:latin typeface="Garet"/>
                <a:ea typeface="Garet"/>
                <a:cs typeface="Garet"/>
                <a:sym typeface="Garet"/>
              </a:rPr>
              <a:t>No alert for high consumption</a:t>
            </a:r>
            <a:endParaRPr lang="en-US" sz="2100">
              <a:solidFill>
                <a:srgbClr val="D4FFFF"/>
              </a:solidFill>
              <a:latin typeface="Garet"/>
              <a:ea typeface="Garet"/>
              <a:cs typeface="Garet"/>
              <a:sym typeface="Garet"/>
            </a:endParaRPr>
          </a:p>
        </p:txBody>
      </p:sp>
      <p:sp>
        <p:nvSpPr>
          <p:cNvPr id="36" name="TextBox 36"/>
          <p:cNvSpPr txBox="1"/>
          <p:nvPr/>
        </p:nvSpPr>
        <p:spPr>
          <a:xfrm>
            <a:off x="13353855" y="4680950"/>
            <a:ext cx="2076407" cy="959269"/>
          </a:xfrm>
          <a:prstGeom prst="rect">
            <a:avLst/>
          </a:prstGeom>
        </p:spPr>
        <p:txBody>
          <a:bodyPr lIns="0" tIns="0" rIns="0" bIns="0" rtlCol="0" anchor="t">
            <a:spAutoFit/>
          </a:bodyPr>
          <a:lstStyle/>
          <a:p>
            <a:pPr algn="ctr">
              <a:lnSpc>
                <a:spcPts val="1910"/>
              </a:lnSpc>
              <a:spcBef>
                <a:spcPct val="0"/>
              </a:spcBef>
            </a:pPr>
            <a:r>
              <a:rPr lang="en-US" sz="1770">
                <a:solidFill>
                  <a:srgbClr val="D4FFFF"/>
                </a:solidFill>
                <a:latin typeface="Garet"/>
                <a:ea typeface="Garet"/>
                <a:cs typeface="Garet"/>
                <a:sym typeface="Garet"/>
              </a:rPr>
              <a:t>Sends alert when power exceeds the threshold to avoid extra billing</a:t>
            </a:r>
            <a:endParaRPr lang="en-US" sz="1770">
              <a:solidFill>
                <a:srgbClr val="D4FFFF"/>
              </a:solidFill>
              <a:latin typeface="Garet"/>
              <a:ea typeface="Garet"/>
              <a:cs typeface="Garet"/>
              <a:sym typeface="Garet"/>
            </a:endParaRPr>
          </a:p>
        </p:txBody>
      </p:sp>
      <p:sp>
        <p:nvSpPr>
          <p:cNvPr id="37" name="TextBox 37"/>
          <p:cNvSpPr txBox="1"/>
          <p:nvPr/>
        </p:nvSpPr>
        <p:spPr>
          <a:xfrm>
            <a:off x="3616055" y="6402305"/>
            <a:ext cx="2086445" cy="763580"/>
          </a:xfrm>
          <a:prstGeom prst="rect">
            <a:avLst/>
          </a:prstGeom>
        </p:spPr>
        <p:txBody>
          <a:bodyPr lIns="0" tIns="0" rIns="0" bIns="0" rtlCol="0" anchor="t">
            <a:spAutoFit/>
          </a:bodyPr>
          <a:lstStyle/>
          <a:p>
            <a:pPr algn="ctr">
              <a:lnSpc>
                <a:spcPts val="2065"/>
              </a:lnSpc>
              <a:spcBef>
                <a:spcPct val="0"/>
              </a:spcBef>
            </a:pPr>
            <a:r>
              <a:rPr lang="en-US" sz="1910">
                <a:solidFill>
                  <a:srgbClr val="D4FFFF"/>
                </a:solidFill>
                <a:latin typeface="Garet"/>
                <a:ea typeface="Garet"/>
                <a:cs typeface="Garet"/>
                <a:sym typeface="Garet"/>
              </a:rPr>
              <a:t>Basic numerical readings or minimal graphs</a:t>
            </a:r>
            <a:endParaRPr lang="en-US" sz="1910">
              <a:solidFill>
                <a:srgbClr val="D4FFFF"/>
              </a:solidFill>
              <a:latin typeface="Garet"/>
              <a:ea typeface="Garet"/>
              <a:cs typeface="Garet"/>
              <a:sym typeface="Garet"/>
            </a:endParaRPr>
          </a:p>
        </p:txBody>
      </p:sp>
      <p:sp>
        <p:nvSpPr>
          <p:cNvPr id="38" name="TextBox 38"/>
          <p:cNvSpPr txBox="1"/>
          <p:nvPr/>
        </p:nvSpPr>
        <p:spPr>
          <a:xfrm>
            <a:off x="13426076" y="6450777"/>
            <a:ext cx="2062151" cy="1005741"/>
          </a:xfrm>
          <a:prstGeom prst="rect">
            <a:avLst/>
          </a:prstGeom>
        </p:spPr>
        <p:txBody>
          <a:bodyPr lIns="0" tIns="0" rIns="0" bIns="0" rtlCol="0" anchor="t">
            <a:spAutoFit/>
          </a:bodyPr>
          <a:lstStyle/>
          <a:p>
            <a:pPr algn="ctr">
              <a:lnSpc>
                <a:spcPts val="2040"/>
              </a:lnSpc>
              <a:spcBef>
                <a:spcPct val="0"/>
              </a:spcBef>
            </a:pPr>
            <a:r>
              <a:rPr lang="en-US" sz="1890">
                <a:solidFill>
                  <a:srgbClr val="D4FFFF"/>
                </a:solidFill>
                <a:latin typeface="Garet"/>
                <a:ea typeface="Garet"/>
                <a:cs typeface="Garet"/>
                <a:sym typeface="Garet"/>
              </a:rPr>
              <a:t>Interactive graphs on web application for easy monitoring</a:t>
            </a:r>
            <a:endParaRPr lang="en-US" sz="1890">
              <a:solidFill>
                <a:srgbClr val="D4FFFF"/>
              </a:solidFill>
              <a:latin typeface="Garet"/>
              <a:ea typeface="Garet"/>
              <a:cs typeface="Garet"/>
              <a:sym typeface="Garet"/>
            </a:endParaRPr>
          </a:p>
        </p:txBody>
      </p:sp>
      <p:sp>
        <p:nvSpPr>
          <p:cNvPr id="39" name="TextBox 39"/>
          <p:cNvSpPr txBox="1"/>
          <p:nvPr/>
        </p:nvSpPr>
        <p:spPr>
          <a:xfrm>
            <a:off x="3548860" y="8253625"/>
            <a:ext cx="2062151" cy="801746"/>
          </a:xfrm>
          <a:prstGeom prst="rect">
            <a:avLst/>
          </a:prstGeom>
        </p:spPr>
        <p:txBody>
          <a:bodyPr lIns="0" tIns="0" rIns="0" bIns="0" rtlCol="0" anchor="t">
            <a:spAutoFit/>
          </a:bodyPr>
          <a:lstStyle/>
          <a:p>
            <a:pPr algn="ctr">
              <a:lnSpc>
                <a:spcPts val="2145"/>
              </a:lnSpc>
              <a:spcBef>
                <a:spcPct val="0"/>
              </a:spcBef>
            </a:pPr>
            <a:r>
              <a:rPr lang="en-US" sz="1990">
                <a:solidFill>
                  <a:srgbClr val="D4FFFF"/>
                </a:solidFill>
                <a:latin typeface="Garet"/>
                <a:ea typeface="Garet"/>
                <a:cs typeface="Garet"/>
                <a:sym typeface="Garet"/>
              </a:rPr>
              <a:t>Users only see usage after billing</a:t>
            </a:r>
            <a:endParaRPr lang="en-US" sz="1990">
              <a:solidFill>
                <a:srgbClr val="D4FFFF"/>
              </a:solidFill>
              <a:latin typeface="Garet"/>
              <a:ea typeface="Garet"/>
              <a:cs typeface="Garet"/>
              <a:sym typeface="Garet"/>
            </a:endParaRPr>
          </a:p>
        </p:txBody>
      </p:sp>
      <p:sp>
        <p:nvSpPr>
          <p:cNvPr id="40" name="TextBox 40"/>
          <p:cNvSpPr txBox="1"/>
          <p:nvPr/>
        </p:nvSpPr>
        <p:spPr>
          <a:xfrm>
            <a:off x="13306224" y="8315224"/>
            <a:ext cx="2301856" cy="872976"/>
          </a:xfrm>
          <a:prstGeom prst="rect">
            <a:avLst/>
          </a:prstGeom>
        </p:spPr>
        <p:txBody>
          <a:bodyPr lIns="0" tIns="0" rIns="0" bIns="0" rtlCol="0" anchor="t">
            <a:spAutoFit/>
          </a:bodyPr>
          <a:lstStyle/>
          <a:p>
            <a:pPr algn="ctr">
              <a:lnSpc>
                <a:spcPts val="1760"/>
              </a:lnSpc>
              <a:spcBef>
                <a:spcPct val="0"/>
              </a:spcBef>
            </a:pPr>
            <a:r>
              <a:rPr lang="en-US" sz="1630">
                <a:solidFill>
                  <a:srgbClr val="D4FFFF"/>
                </a:solidFill>
                <a:latin typeface="Garet"/>
                <a:ea typeface="Garet"/>
                <a:cs typeface="Garet"/>
                <a:sym typeface="Garet"/>
              </a:rPr>
              <a:t>Alerts help users reduce consumption before exceeding expensive limits</a:t>
            </a:r>
            <a:endParaRPr lang="en-US" sz="1630">
              <a:solidFill>
                <a:srgbClr val="D4FFFF"/>
              </a:solidFill>
              <a:latin typeface="Garet"/>
              <a:ea typeface="Garet"/>
              <a:cs typeface="Garet"/>
              <a:sym typeface="Gar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028700" y="9532247"/>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1028700" y="2155751"/>
          <a:ext cx="16568688" cy="7303032"/>
        </p:xfrm>
        <a:graphic>
          <a:graphicData uri="http://schemas.openxmlformats.org/drawingml/2006/table">
            <a:tbl>
              <a:tblPr/>
              <a:tblGrid>
                <a:gridCol w="4372238"/>
                <a:gridCol w="4372238"/>
                <a:gridCol w="7824212"/>
              </a:tblGrid>
              <a:tr h="1072395">
                <a:tc>
                  <a:txBody>
                    <a:bodyPr rtlCol="0"/>
                    <a:lstStyle/>
                    <a:p>
                      <a:pPr algn="ctr">
                        <a:lnSpc>
                          <a:spcPts val="5985"/>
                        </a:lnSpc>
                        <a:defRPr/>
                      </a:pPr>
                      <a:r>
                        <a:rPr lang="en-US" sz="4275">
                          <a:solidFill>
                            <a:srgbClr val="FFFFFF"/>
                          </a:solidFill>
                          <a:latin typeface="Gruppo" panose="02000604060000020004"/>
                          <a:ea typeface="Gruppo" panose="02000604060000020004"/>
                          <a:cs typeface="Gruppo" panose="02000604060000020004"/>
                          <a:sym typeface="Gruppo" panose="02000604060000020004"/>
                        </a:rPr>
                        <a:t>PAPER TITLE</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5985"/>
                        </a:lnSpc>
                        <a:defRPr/>
                      </a:pPr>
                      <a:r>
                        <a:rPr lang="en-US" sz="4275">
                          <a:solidFill>
                            <a:srgbClr val="FFFFFF"/>
                          </a:solidFill>
                          <a:latin typeface="Gruppo" panose="02000604060000020004"/>
                          <a:ea typeface="Gruppo" panose="02000604060000020004"/>
                          <a:cs typeface="Gruppo" panose="02000604060000020004"/>
                          <a:sym typeface="Gruppo" panose="02000604060000020004"/>
                        </a:rPr>
                        <a:t>AUTHOR</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6125"/>
                        </a:lnSpc>
                        <a:defRPr/>
                      </a:pPr>
                      <a:r>
                        <a:rPr lang="en-US" sz="4375">
                          <a:solidFill>
                            <a:srgbClr val="FFFFFF"/>
                          </a:solidFill>
                          <a:latin typeface="Gruppo" panose="02000604060000020004"/>
                          <a:ea typeface="Gruppo" panose="02000604060000020004"/>
                          <a:cs typeface="Gruppo" panose="02000604060000020004"/>
                          <a:sym typeface="Gruppo" panose="02000604060000020004"/>
                        </a:rPr>
                        <a:t>CONTEXT</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2371931">
                <a:tc>
                  <a:txBody>
                    <a:bodyPr rtlCol="0"/>
                    <a:lstStyle/>
                    <a:p>
                      <a:pPr algn="ctr">
                        <a:lnSpc>
                          <a:spcPts val="3885"/>
                        </a:lnSpc>
                        <a:defRPr/>
                      </a:pPr>
                      <a:r>
                        <a:rPr lang="en-US" sz="2775">
                          <a:solidFill>
                            <a:srgbClr val="FFFFFF"/>
                          </a:solidFill>
                          <a:latin typeface="Gruppo" panose="02000604060000020004"/>
                          <a:ea typeface="Gruppo" panose="02000604060000020004"/>
                          <a:cs typeface="Gruppo" panose="02000604060000020004"/>
                          <a:sym typeface="Gruppo" panose="02000604060000020004"/>
                        </a:rPr>
                        <a:t>Smart Energy Meter using IoT</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745"/>
                        </a:lnSpc>
                        <a:defRPr/>
                      </a:pPr>
                      <a:r>
                        <a:rPr lang="en-US" sz="2675">
                          <a:solidFill>
                            <a:srgbClr val="FFFFFF"/>
                          </a:solidFill>
                          <a:latin typeface="Gruppo" panose="02000604060000020004"/>
                          <a:ea typeface="Gruppo" panose="02000604060000020004"/>
                          <a:cs typeface="Gruppo" panose="02000604060000020004"/>
                          <a:sym typeface="Gruppo" panose="02000604060000020004"/>
                        </a:rPr>
                        <a:t>X. Yu, Z. Zhang, and L. Li,</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185"/>
                        </a:lnSpc>
                        <a:defRPr/>
                      </a:pPr>
                      <a:r>
                        <a:rPr lang="en-US" sz="2275">
                          <a:solidFill>
                            <a:srgbClr val="FFFFFF"/>
                          </a:solidFill>
                          <a:latin typeface="Gruppo" panose="02000604060000020004"/>
                          <a:ea typeface="Gruppo" panose="02000604060000020004"/>
                          <a:cs typeface="Gruppo" panose="02000604060000020004"/>
                          <a:sym typeface="Gruppo" panose="02000604060000020004"/>
                        </a:rPr>
                        <a:t>This paper proposes an IoT-based smart energy meter using sensors and a NodeMCU to monitor electricity in real-time, upload data to cloud platforms like ThingSpeak, and alert users on excessive usage for better efficiency and billing transparency.</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895841">
                <a:tc>
                  <a:txBody>
                    <a:bodyPr rtlCol="0"/>
                    <a:lstStyle/>
                    <a:p>
                      <a:pPr algn="ctr">
                        <a:lnSpc>
                          <a:spcPts val="3325"/>
                        </a:lnSpc>
                        <a:defRPr/>
                      </a:pPr>
                      <a:r>
                        <a:rPr lang="en-US" sz="2375">
                          <a:solidFill>
                            <a:srgbClr val="FFFFFF"/>
                          </a:solidFill>
                          <a:latin typeface="Gruppo" panose="02000604060000020004"/>
                          <a:ea typeface="Gruppo" panose="02000604060000020004"/>
                          <a:cs typeface="Gruppo" panose="02000604060000020004"/>
                          <a:sym typeface="Gruppo" panose="02000604060000020004"/>
                        </a:rPr>
                        <a:t>Design and Development of Smart Energy Meter with Advanced Billing System</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605"/>
                        </a:lnSpc>
                        <a:defRPr/>
                      </a:pPr>
                      <a:r>
                        <a:rPr lang="en-US" sz="2575">
                          <a:solidFill>
                            <a:srgbClr val="FFFFFF"/>
                          </a:solidFill>
                          <a:latin typeface="Gruppo" panose="02000604060000020004"/>
                          <a:ea typeface="Gruppo" panose="02000604060000020004"/>
                          <a:cs typeface="Gruppo" panose="02000604060000020004"/>
                          <a:sym typeface="Gruppo" panose="02000604060000020004"/>
                        </a:rPr>
                        <a:t>A. Kumar, P. Gupta, and R. Sharma</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045"/>
                        </a:lnSpc>
                        <a:defRPr/>
                      </a:pPr>
                      <a:r>
                        <a:rPr lang="en-US" sz="2175">
                          <a:solidFill>
                            <a:srgbClr val="FFFFFF"/>
                          </a:solidFill>
                          <a:latin typeface="Gruppo" panose="02000604060000020004"/>
                          <a:ea typeface="Gruppo" panose="02000604060000020004"/>
                          <a:cs typeface="Gruppo" panose="02000604060000020004"/>
                          <a:sym typeface="Gruppo" panose="02000604060000020004"/>
                        </a:rPr>
                        <a:t>This paper introduces an IoT-enabled smart energy meter that uses NodeMCU and sensors for real-time electricity monitoring, cloud-based data logging, and alerts to enhance energy efficiency and billing accuracy.</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r h="1962865">
                <a:tc>
                  <a:txBody>
                    <a:bodyPr rtlCol="0"/>
                    <a:lstStyle/>
                    <a:p>
                      <a:pPr algn="ctr">
                        <a:lnSpc>
                          <a:spcPts val="3465"/>
                        </a:lnSpc>
                        <a:defRPr/>
                      </a:pPr>
                      <a:r>
                        <a:rPr lang="en-US" sz="2475">
                          <a:solidFill>
                            <a:srgbClr val="FFFFFF"/>
                          </a:solidFill>
                          <a:latin typeface="Gruppo" panose="02000604060000020004"/>
                          <a:ea typeface="Gruppo" panose="02000604060000020004"/>
                          <a:cs typeface="Gruppo" panose="02000604060000020004"/>
                          <a:sym typeface="Gruppo" panose="02000604060000020004"/>
                        </a:rPr>
                        <a:t>IoT Enabled Smart Energy Meter for Efficient Energy Utilization</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745"/>
                        </a:lnSpc>
                        <a:defRPr/>
                      </a:pPr>
                      <a:r>
                        <a:rPr lang="en-US" sz="2675">
                          <a:solidFill>
                            <a:srgbClr val="FFFFFF"/>
                          </a:solidFill>
                          <a:latin typeface="Gruppo" panose="02000604060000020004"/>
                          <a:ea typeface="Gruppo" panose="02000604060000020004"/>
                          <a:cs typeface="Gruppo" panose="02000604060000020004"/>
                          <a:sym typeface="Gruppo" panose="02000604060000020004"/>
                        </a:rPr>
                        <a:t>R. Verma, S. Kumar, and N. Kaur</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rtlCol="0"/>
                    <a:lstStyle/>
                    <a:p>
                      <a:pPr algn="ctr">
                        <a:lnSpc>
                          <a:spcPts val="3185"/>
                        </a:lnSpc>
                        <a:defRPr/>
                      </a:pPr>
                      <a:r>
                        <a:rPr lang="en-US" sz="2275">
                          <a:solidFill>
                            <a:srgbClr val="FFFFFF"/>
                          </a:solidFill>
                          <a:latin typeface="Gruppo" panose="02000604060000020004"/>
                          <a:ea typeface="Gruppo" panose="02000604060000020004"/>
                          <a:cs typeface="Gruppo" panose="02000604060000020004"/>
                          <a:sym typeface="Gruppo" panose="02000604060000020004"/>
                        </a:rPr>
                        <a:t>This study presents an energy meter using ESP8266 with current and voltage sensors, connected to Blynk for live mobile visualization and alerts to promote user awareness and energy conservation.</a:t>
                      </a:r>
                      <a:endParaRPr lang="en-US" sz="1100"/>
                    </a:p>
                  </a:txBody>
                  <a:tcPr marL="190500" marR="190500" marT="190500" marB="190500" anchor="t">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r>
            </a:tbl>
          </a:graphicData>
        </a:graphic>
      </p:graphicFrame>
      <p:sp>
        <p:nvSpPr>
          <p:cNvPr id="6" name="TextBox 6"/>
          <p:cNvSpPr txBox="1"/>
          <p:nvPr/>
        </p:nvSpPr>
        <p:spPr>
          <a:xfrm>
            <a:off x="7981853" y="9631629"/>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05</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7" name="TextBox 7"/>
          <p:cNvSpPr txBox="1"/>
          <p:nvPr/>
        </p:nvSpPr>
        <p:spPr>
          <a:xfrm>
            <a:off x="6056052" y="200542"/>
            <a:ext cx="6175896" cy="1730042"/>
          </a:xfrm>
          <a:prstGeom prst="rect">
            <a:avLst/>
          </a:prstGeom>
        </p:spPr>
        <p:txBody>
          <a:bodyPr lIns="0" tIns="0" rIns="0" bIns="0" rtlCol="0" anchor="t">
            <a:spAutoFit/>
          </a:bodyPr>
          <a:lstStyle/>
          <a:p>
            <a:pPr algn="ctr">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LITERATURE</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a:p>
            <a:pPr algn="ctr">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REVIEW</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76071" y="3321365"/>
            <a:ext cx="15063425" cy="5344911"/>
          </a:xfrm>
          <a:prstGeom prst="rect">
            <a:avLst/>
          </a:prstGeom>
        </p:spPr>
        <p:txBody>
          <a:bodyPr lIns="0" tIns="0" rIns="0" bIns="0" rtlCol="0" anchor="t">
            <a:spAutoFit/>
          </a:bodyPr>
          <a:lstStyle/>
          <a:p>
            <a:pPr algn="l">
              <a:lnSpc>
                <a:spcPts val="2125"/>
              </a:lnSpc>
            </a:pPr>
          </a:p>
          <a:p>
            <a:pPr algn="l">
              <a:lnSpc>
                <a:spcPts val="2125"/>
              </a:lnSpc>
            </a:pPr>
            <a:r>
              <a:rPr lang="en-US" sz="1965" b="1">
                <a:solidFill>
                  <a:srgbClr val="FFFFFF"/>
                </a:solidFill>
                <a:latin typeface="Canva Sans Bold" panose="020B0803030501040103"/>
                <a:ea typeface="Canva Sans Bold" panose="020B0803030501040103"/>
                <a:cs typeface="Canva Sans Bold" panose="020B0803030501040103"/>
                <a:sym typeface="Canva Sans Bold" panose="020B0803030501040103"/>
              </a:rPr>
              <a:t>Flow of the Smart Energy Meter System:</a:t>
            </a:r>
            <a:endParaRPr lang="en-US" sz="1965" b="1">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a:p>
            <a:pPr algn="l">
              <a:lnSpc>
                <a:spcPts val="2125"/>
              </a:lnSpc>
            </a:pPr>
          </a:p>
          <a:p>
            <a:pPr algn="l">
              <a:lnSpc>
                <a:spcPts val="2125"/>
              </a:lnSpc>
            </a:pPr>
            <a:r>
              <a:rPr lang="en-US" sz="1965">
                <a:solidFill>
                  <a:srgbClr val="FFFFFF"/>
                </a:solidFill>
                <a:latin typeface="Raleway"/>
                <a:ea typeface="Raleway"/>
                <a:cs typeface="Raleway"/>
                <a:sym typeface="Raleway"/>
              </a:rPr>
              <a:t>   </a:t>
            </a:r>
            <a:endParaRPr lang="en-US" sz="1965">
              <a:solidFill>
                <a:srgbClr val="FFFFFF"/>
              </a:solidFill>
              <a:latin typeface="Raleway"/>
              <a:ea typeface="Raleway"/>
              <a:cs typeface="Raleway"/>
              <a:sym typeface="Raleway"/>
            </a:endParaRPr>
          </a:p>
          <a:p>
            <a:pPr algn="l">
              <a:lnSpc>
                <a:spcPts val="2125"/>
              </a:lnSpc>
            </a:pPr>
            <a:r>
              <a:rPr lang="en-US" sz="1965" b="1">
                <a:solidFill>
                  <a:srgbClr val="FFFFFF"/>
                </a:solidFill>
                <a:latin typeface="Raleway Bold"/>
                <a:ea typeface="Raleway Bold"/>
                <a:cs typeface="Raleway Bold"/>
                <a:sym typeface="Raleway Bold"/>
              </a:rPr>
              <a:t>1. Data Acquisition</a:t>
            </a:r>
            <a:r>
              <a:rPr lang="en-US" sz="1965">
                <a:solidFill>
                  <a:srgbClr val="FFFFFF"/>
                </a:solidFill>
                <a:latin typeface="Raleway Light"/>
                <a:ea typeface="Raleway Light"/>
                <a:cs typeface="Raleway Light"/>
                <a:sym typeface="Raleway Light"/>
              </a:rPr>
              <a:t>                                                    The current sensor (ACS712) captures real-time electricity consumption.</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pPr>
            <a:r>
              <a:rPr lang="en-US" sz="1965">
                <a:solidFill>
                  <a:srgbClr val="FFFFFF"/>
                </a:solidFill>
                <a:latin typeface="Raleway Light"/>
                <a:ea typeface="Raleway Light"/>
                <a:cs typeface="Raleway Light"/>
                <a:sym typeface="Raleway Light"/>
              </a:rPr>
              <a:t>                                                                                      The ESP32 Wroom microcontroller processes the raw data.</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pPr>
          </a:p>
          <a:p>
            <a:pPr algn="l">
              <a:lnSpc>
                <a:spcPts val="2125"/>
              </a:lnSpc>
            </a:pPr>
            <a:r>
              <a:rPr lang="en-US" sz="1965" b="1">
                <a:solidFill>
                  <a:srgbClr val="FFFFFF"/>
                </a:solidFill>
                <a:latin typeface="Raleway Bold"/>
                <a:ea typeface="Raleway Bold"/>
                <a:cs typeface="Raleway Bold"/>
                <a:sym typeface="Raleway Bold"/>
              </a:rPr>
              <a:t>2. Data Transmission</a:t>
            </a:r>
            <a:r>
              <a:rPr lang="en-US" sz="1965">
                <a:solidFill>
                  <a:srgbClr val="FFFFFF"/>
                </a:solidFill>
                <a:latin typeface="Raleway Light"/>
                <a:ea typeface="Raleway Light"/>
                <a:cs typeface="Raleway Light"/>
                <a:sym typeface="Raleway Light"/>
              </a:rPr>
              <a:t>                                                The processed data is sent to the cloud platform via Wi-Fi.</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pPr>
          </a:p>
          <a:p>
            <a:pPr algn="l">
              <a:lnSpc>
                <a:spcPts val="2125"/>
              </a:lnSpc>
            </a:pPr>
            <a:r>
              <a:rPr lang="en-US" sz="1965" b="1">
                <a:solidFill>
                  <a:srgbClr val="FFFFFF"/>
                </a:solidFill>
                <a:latin typeface="Raleway Bold"/>
                <a:ea typeface="Raleway Bold"/>
                <a:cs typeface="Raleway Bold"/>
                <a:sym typeface="Raleway Bold"/>
              </a:rPr>
              <a:t>3. Data Processing &amp; Storage</a:t>
            </a:r>
            <a:r>
              <a:rPr lang="en-US" sz="1965">
                <a:solidFill>
                  <a:srgbClr val="FFFFFF"/>
                </a:solidFill>
                <a:latin typeface="Raleway Light"/>
                <a:ea typeface="Raleway Light"/>
                <a:cs typeface="Raleway Light"/>
                <a:sym typeface="Raleway Light"/>
              </a:rPr>
              <a:t>                                The cloud system stores and analyzes the consumption data.</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pPr>
            <a:r>
              <a:rPr lang="en-US" sz="1965">
                <a:solidFill>
                  <a:srgbClr val="FFFFFF"/>
                </a:solidFill>
                <a:latin typeface="Raleway Light"/>
                <a:ea typeface="Raleway Light"/>
                <a:cs typeface="Raleway Light"/>
                <a:sym typeface="Raleway Light"/>
              </a:rPr>
              <a:t>                                                                                      It detects patterns and determines if usage exceeds set limits.</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pPr>
          </a:p>
          <a:p>
            <a:pPr algn="l">
              <a:lnSpc>
                <a:spcPts val="2125"/>
              </a:lnSpc>
            </a:pPr>
            <a:r>
              <a:rPr lang="en-US" sz="1965" b="1">
                <a:solidFill>
                  <a:srgbClr val="FFFFFF"/>
                </a:solidFill>
                <a:latin typeface="Raleway Bold"/>
                <a:ea typeface="Raleway Bold"/>
                <a:cs typeface="Raleway Bold"/>
                <a:sym typeface="Raleway Bold"/>
              </a:rPr>
              <a:t>4. User Notification &amp; Visualization</a:t>
            </a:r>
            <a:r>
              <a:rPr lang="en-US" sz="1965">
                <a:solidFill>
                  <a:srgbClr val="FFFFFF"/>
                </a:solidFill>
                <a:latin typeface="Raleway Light"/>
                <a:ea typeface="Raleway Light"/>
                <a:cs typeface="Raleway Light"/>
                <a:sym typeface="Raleway Light"/>
              </a:rPr>
              <a:t>                      If consumption is nearing or exceeding limits, an alert is triggered.</a:t>
            </a:r>
            <a:endParaRPr lang="en-US" sz="1965">
              <a:solidFill>
                <a:srgbClr val="FFFFFF"/>
              </a:solidFill>
              <a:latin typeface="Raleway Light"/>
              <a:ea typeface="Raleway Light"/>
              <a:cs typeface="Raleway Light"/>
              <a:sym typeface="Raleway Light"/>
            </a:endParaRPr>
          </a:p>
          <a:p>
            <a:pPr algn="l">
              <a:lnSpc>
                <a:spcPts val="2125"/>
              </a:lnSpc>
            </a:pPr>
          </a:p>
          <a:p>
            <a:pPr algn="l">
              <a:lnSpc>
                <a:spcPts val="2125"/>
              </a:lnSpc>
              <a:spcBef>
                <a:spcPct val="0"/>
              </a:spcBef>
            </a:pPr>
            <a:r>
              <a:rPr lang="en-US" sz="1965">
                <a:solidFill>
                  <a:srgbClr val="FFFFFF"/>
                </a:solidFill>
                <a:latin typeface="Raleway Light"/>
                <a:ea typeface="Raleway Light"/>
                <a:cs typeface="Raleway Light"/>
                <a:sym typeface="Raleway Light"/>
              </a:rPr>
              <a:t>                                                                                      Data is displayed graphically on a web/app dashboard for real-time monitoring.</a:t>
            </a:r>
            <a:endParaRPr lang="en-US" sz="1965">
              <a:solidFill>
                <a:srgbClr val="FFFFFF"/>
              </a:solidFill>
              <a:latin typeface="Raleway Light"/>
              <a:ea typeface="Raleway Light"/>
              <a:cs typeface="Raleway Light"/>
              <a:sym typeface="Raleway Light"/>
            </a:endParaRPr>
          </a:p>
        </p:txBody>
      </p:sp>
      <p:sp>
        <p:nvSpPr>
          <p:cNvPr id="6" name="Freeform 6"/>
          <p:cNvSpPr/>
          <p:nvPr/>
        </p:nvSpPr>
        <p:spPr>
          <a:xfrm flipH="1">
            <a:off x="6916593" y="4395061"/>
            <a:ext cx="202258" cy="202258"/>
          </a:xfrm>
          <a:custGeom>
            <a:avLst/>
            <a:gdLst/>
            <a:ahLst/>
            <a:cxnLst/>
            <a:rect l="l" t="t" r="r" b="b"/>
            <a:pathLst>
              <a:path w="202258" h="202258">
                <a:moveTo>
                  <a:pt x="202258" y="0"/>
                </a:moveTo>
                <a:lnTo>
                  <a:pt x="0" y="0"/>
                </a:lnTo>
                <a:lnTo>
                  <a:pt x="0" y="202257"/>
                </a:lnTo>
                <a:lnTo>
                  <a:pt x="202258" y="202257"/>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8133168" y="9511608"/>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06</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
        <p:nvSpPr>
          <p:cNvPr id="8" name="TextBox 8"/>
          <p:cNvSpPr txBox="1"/>
          <p:nvPr/>
        </p:nvSpPr>
        <p:spPr>
          <a:xfrm>
            <a:off x="4441624" y="579249"/>
            <a:ext cx="9404752" cy="860801"/>
          </a:xfrm>
          <a:prstGeom prst="rect">
            <a:avLst/>
          </a:prstGeom>
        </p:spPr>
        <p:txBody>
          <a:bodyPr lIns="0" tIns="0" rIns="0" bIns="0" rtlCol="0" anchor="t">
            <a:spAutoFit/>
          </a:bodyPr>
          <a:lstStyle/>
          <a:p>
            <a:pPr algn="l">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PROPOSED SYSTEM</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9" name="TextBox 9"/>
          <p:cNvSpPr txBox="1"/>
          <p:nvPr/>
        </p:nvSpPr>
        <p:spPr>
          <a:xfrm>
            <a:off x="1776071" y="1819592"/>
            <a:ext cx="15038488" cy="1054098"/>
          </a:xfrm>
          <a:prstGeom prst="rect">
            <a:avLst/>
          </a:prstGeom>
        </p:spPr>
        <p:txBody>
          <a:bodyPr lIns="0" tIns="0" rIns="0" bIns="0" rtlCol="0" anchor="t">
            <a:spAutoFit/>
          </a:bodyPr>
          <a:lstStyle/>
          <a:p>
            <a:pPr algn="ctr">
              <a:lnSpc>
                <a:spcPts val="2800"/>
              </a:lnSpc>
            </a:pPr>
            <a:r>
              <a:rPr lang="en-US" sz="2000" b="1">
                <a:solidFill>
                  <a:srgbClr val="FFFFFF"/>
                </a:solidFill>
                <a:latin typeface="Canva Sans Bold" panose="020B0803030501040103"/>
                <a:ea typeface="Canva Sans Bold" panose="020B0803030501040103"/>
                <a:cs typeface="Canva Sans Bold" panose="020B0803030501040103"/>
                <a:sym typeface="Canva Sans Bold" panose="020B0803030501040103"/>
              </a:rPr>
              <a:t>The propose</a:t>
            </a:r>
            <a:r>
              <a:rPr lang="en-US" sz="2000" b="1">
                <a:solidFill>
                  <a:srgbClr val="FFFFFF"/>
                </a:solidFill>
                <a:latin typeface="Canva Sans Bold" panose="020B0803030501040103"/>
                <a:ea typeface="Canva Sans Bold" panose="020B0803030501040103"/>
                <a:cs typeface="Canva Sans Bold" panose="020B0803030501040103"/>
                <a:sym typeface="Canva Sans Bold" panose="020B0803030501040103"/>
              </a:rPr>
              <a:t>d system is an IoT-based smart energy meter designed to monitor real-time power consumption and provide users with actionable insights. It enables efficient energy management by offering remote monitoring, usage alerts, and data visualization, helping users optimize electricity consumption and reduce wastage.</a:t>
            </a:r>
            <a:endParaRPr lang="en-US" sz="2000" b="1">
              <a:solidFill>
                <a:srgbClr val="FFFFFF"/>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0" name="Freeform 10"/>
          <p:cNvSpPr/>
          <p:nvPr/>
        </p:nvSpPr>
        <p:spPr>
          <a:xfrm flipH="1">
            <a:off x="6916593" y="4953390"/>
            <a:ext cx="202258" cy="202258"/>
          </a:xfrm>
          <a:custGeom>
            <a:avLst/>
            <a:gdLst/>
            <a:ahLst/>
            <a:cxnLst/>
            <a:rect l="l" t="t" r="r" b="b"/>
            <a:pathLst>
              <a:path w="202258" h="202258">
                <a:moveTo>
                  <a:pt x="202258" y="0"/>
                </a:moveTo>
                <a:lnTo>
                  <a:pt x="0" y="0"/>
                </a:lnTo>
                <a:lnTo>
                  <a:pt x="0" y="202257"/>
                </a:lnTo>
                <a:lnTo>
                  <a:pt x="202258" y="202257"/>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a:off x="6916593" y="5729565"/>
            <a:ext cx="202258" cy="202258"/>
          </a:xfrm>
          <a:custGeom>
            <a:avLst/>
            <a:gdLst/>
            <a:ahLst/>
            <a:cxnLst/>
            <a:rect l="l" t="t" r="r" b="b"/>
            <a:pathLst>
              <a:path w="202258" h="202258">
                <a:moveTo>
                  <a:pt x="202258" y="0"/>
                </a:moveTo>
                <a:lnTo>
                  <a:pt x="0" y="0"/>
                </a:lnTo>
                <a:lnTo>
                  <a:pt x="0" y="202257"/>
                </a:lnTo>
                <a:lnTo>
                  <a:pt x="202258" y="202257"/>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a:off x="6916593" y="6505740"/>
            <a:ext cx="202258" cy="202258"/>
          </a:xfrm>
          <a:custGeom>
            <a:avLst/>
            <a:gdLst/>
            <a:ahLst/>
            <a:cxnLst/>
            <a:rect l="l" t="t" r="r" b="b"/>
            <a:pathLst>
              <a:path w="202258" h="202258">
                <a:moveTo>
                  <a:pt x="202258" y="0"/>
                </a:moveTo>
                <a:lnTo>
                  <a:pt x="0" y="0"/>
                </a:lnTo>
                <a:lnTo>
                  <a:pt x="0" y="202257"/>
                </a:lnTo>
                <a:lnTo>
                  <a:pt x="202258" y="202257"/>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6916593" y="7060422"/>
            <a:ext cx="202258" cy="202258"/>
          </a:xfrm>
          <a:custGeom>
            <a:avLst/>
            <a:gdLst/>
            <a:ahLst/>
            <a:cxnLst/>
            <a:rect l="l" t="t" r="r" b="b"/>
            <a:pathLst>
              <a:path w="202258" h="202258">
                <a:moveTo>
                  <a:pt x="202258" y="0"/>
                </a:moveTo>
                <a:lnTo>
                  <a:pt x="0" y="0"/>
                </a:lnTo>
                <a:lnTo>
                  <a:pt x="0" y="202258"/>
                </a:lnTo>
                <a:lnTo>
                  <a:pt x="202258" y="202258"/>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flipH="1">
            <a:off x="6916593" y="7834180"/>
            <a:ext cx="202258" cy="202258"/>
          </a:xfrm>
          <a:custGeom>
            <a:avLst/>
            <a:gdLst/>
            <a:ahLst/>
            <a:cxnLst/>
            <a:rect l="l" t="t" r="r" b="b"/>
            <a:pathLst>
              <a:path w="202258" h="202258">
                <a:moveTo>
                  <a:pt x="202258" y="0"/>
                </a:moveTo>
                <a:lnTo>
                  <a:pt x="0" y="0"/>
                </a:lnTo>
                <a:lnTo>
                  <a:pt x="0" y="202258"/>
                </a:lnTo>
                <a:lnTo>
                  <a:pt x="202258" y="202258"/>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flipH="1">
            <a:off x="6916593" y="8388863"/>
            <a:ext cx="202258" cy="202258"/>
          </a:xfrm>
          <a:custGeom>
            <a:avLst/>
            <a:gdLst/>
            <a:ahLst/>
            <a:cxnLst/>
            <a:rect l="l" t="t" r="r" b="b"/>
            <a:pathLst>
              <a:path w="202258" h="202258">
                <a:moveTo>
                  <a:pt x="202258" y="0"/>
                </a:moveTo>
                <a:lnTo>
                  <a:pt x="0" y="0"/>
                </a:lnTo>
                <a:lnTo>
                  <a:pt x="0" y="202257"/>
                </a:lnTo>
                <a:lnTo>
                  <a:pt x="202258" y="202257"/>
                </a:lnTo>
                <a:lnTo>
                  <a:pt x="202258"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952" y="692129"/>
            <a:ext cx="839609" cy="450336"/>
          </a:xfrm>
          <a:custGeom>
            <a:avLst/>
            <a:gdLst/>
            <a:ahLst/>
            <a:cxnLst/>
            <a:rect l="l" t="t" r="r" b="b"/>
            <a:pathLst>
              <a:path w="839609" h="450336">
                <a:moveTo>
                  <a:pt x="0" y="0"/>
                </a:moveTo>
                <a:lnTo>
                  <a:pt x="839609" y="0"/>
                </a:lnTo>
                <a:lnTo>
                  <a:pt x="839609" y="450336"/>
                </a:lnTo>
                <a:lnTo>
                  <a:pt x="0" y="4503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688154" y="8972918"/>
            <a:ext cx="2728988" cy="487567"/>
          </a:xfrm>
          <a:custGeom>
            <a:avLst/>
            <a:gdLst/>
            <a:ahLst/>
            <a:cxnLst/>
            <a:rect l="l" t="t" r="r" b="b"/>
            <a:pathLst>
              <a:path w="2728988" h="487567">
                <a:moveTo>
                  <a:pt x="0" y="0"/>
                </a:moveTo>
                <a:lnTo>
                  <a:pt x="2728987" y="0"/>
                </a:lnTo>
                <a:lnTo>
                  <a:pt x="2728987"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714909" y="5770124"/>
            <a:ext cx="2915715" cy="3253238"/>
          </a:xfrm>
          <a:custGeom>
            <a:avLst/>
            <a:gdLst/>
            <a:ahLst/>
            <a:cxnLst/>
            <a:rect l="l" t="t" r="r" b="b"/>
            <a:pathLst>
              <a:path w="2915715" h="3253238">
                <a:moveTo>
                  <a:pt x="0" y="0"/>
                </a:moveTo>
                <a:lnTo>
                  <a:pt x="2915714" y="0"/>
                </a:lnTo>
                <a:lnTo>
                  <a:pt x="2915714" y="3253238"/>
                </a:lnTo>
                <a:lnTo>
                  <a:pt x="0" y="3253238"/>
                </a:lnTo>
                <a:lnTo>
                  <a:pt x="0" y="0"/>
                </a:lnTo>
                <a:close/>
              </a:path>
            </a:pathLst>
          </a:custGeom>
          <a:blipFill>
            <a:blip r:embed="rId5"/>
            <a:stretch>
              <a:fillRect/>
            </a:stretch>
          </a:blipFill>
        </p:spPr>
      </p:sp>
      <p:sp>
        <p:nvSpPr>
          <p:cNvPr id="6" name="TextBox 6"/>
          <p:cNvSpPr txBox="1"/>
          <p:nvPr/>
        </p:nvSpPr>
        <p:spPr>
          <a:xfrm>
            <a:off x="4114721" y="490700"/>
            <a:ext cx="11417579"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COMPONENTS</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7" name="Freeform 7"/>
          <p:cNvSpPr/>
          <p:nvPr/>
        </p:nvSpPr>
        <p:spPr>
          <a:xfrm>
            <a:off x="5793545" y="1904564"/>
            <a:ext cx="2915715" cy="3253238"/>
          </a:xfrm>
          <a:custGeom>
            <a:avLst/>
            <a:gdLst/>
            <a:ahLst/>
            <a:cxnLst/>
            <a:rect l="l" t="t" r="r" b="b"/>
            <a:pathLst>
              <a:path w="2915715" h="3253238">
                <a:moveTo>
                  <a:pt x="0" y="0"/>
                </a:moveTo>
                <a:lnTo>
                  <a:pt x="2915715" y="0"/>
                </a:lnTo>
                <a:lnTo>
                  <a:pt x="2915715" y="3253239"/>
                </a:lnTo>
                <a:lnTo>
                  <a:pt x="0" y="3253239"/>
                </a:lnTo>
                <a:lnTo>
                  <a:pt x="0" y="0"/>
                </a:lnTo>
                <a:close/>
              </a:path>
            </a:pathLst>
          </a:custGeom>
          <a:blipFill>
            <a:blip r:embed="rId5"/>
            <a:stretch>
              <a:fillRect/>
            </a:stretch>
          </a:blipFill>
        </p:spPr>
      </p:sp>
      <p:sp>
        <p:nvSpPr>
          <p:cNvPr id="8" name="Freeform 8"/>
          <p:cNvSpPr/>
          <p:nvPr/>
        </p:nvSpPr>
        <p:spPr>
          <a:xfrm>
            <a:off x="10190521" y="2006963"/>
            <a:ext cx="2915715" cy="3253238"/>
          </a:xfrm>
          <a:custGeom>
            <a:avLst/>
            <a:gdLst/>
            <a:ahLst/>
            <a:cxnLst/>
            <a:rect l="l" t="t" r="r" b="b"/>
            <a:pathLst>
              <a:path w="2915715" h="3253238">
                <a:moveTo>
                  <a:pt x="0" y="0"/>
                </a:moveTo>
                <a:lnTo>
                  <a:pt x="2915715" y="0"/>
                </a:lnTo>
                <a:lnTo>
                  <a:pt x="2915715" y="3253238"/>
                </a:lnTo>
                <a:lnTo>
                  <a:pt x="0" y="3253238"/>
                </a:lnTo>
                <a:lnTo>
                  <a:pt x="0" y="0"/>
                </a:lnTo>
                <a:close/>
              </a:path>
            </a:pathLst>
          </a:custGeom>
          <a:blipFill>
            <a:blip r:embed="rId5"/>
            <a:stretch>
              <a:fillRect/>
            </a:stretch>
          </a:blipFill>
        </p:spPr>
      </p:sp>
      <p:sp>
        <p:nvSpPr>
          <p:cNvPr id="9" name="Freeform 9"/>
          <p:cNvSpPr/>
          <p:nvPr/>
        </p:nvSpPr>
        <p:spPr>
          <a:xfrm>
            <a:off x="4114721" y="5770124"/>
            <a:ext cx="2778845" cy="3253238"/>
          </a:xfrm>
          <a:custGeom>
            <a:avLst/>
            <a:gdLst/>
            <a:ahLst/>
            <a:cxnLst/>
            <a:rect l="l" t="t" r="r" b="b"/>
            <a:pathLst>
              <a:path w="2778845" h="3253238">
                <a:moveTo>
                  <a:pt x="0" y="0"/>
                </a:moveTo>
                <a:lnTo>
                  <a:pt x="2778845" y="0"/>
                </a:lnTo>
                <a:lnTo>
                  <a:pt x="2778845" y="3253238"/>
                </a:lnTo>
                <a:lnTo>
                  <a:pt x="0" y="3253238"/>
                </a:lnTo>
                <a:lnTo>
                  <a:pt x="0" y="0"/>
                </a:lnTo>
                <a:close/>
              </a:path>
            </a:pathLst>
          </a:custGeom>
          <a:blipFill>
            <a:blip r:embed="rId5"/>
            <a:stretch>
              <a:fillRect l="-4925"/>
            </a:stretch>
          </a:blipFill>
        </p:spPr>
      </p:sp>
      <p:sp>
        <p:nvSpPr>
          <p:cNvPr id="10" name="Freeform 10"/>
          <p:cNvSpPr/>
          <p:nvPr/>
        </p:nvSpPr>
        <p:spPr>
          <a:xfrm>
            <a:off x="14225620" y="2014708"/>
            <a:ext cx="2915715" cy="3253238"/>
          </a:xfrm>
          <a:custGeom>
            <a:avLst/>
            <a:gdLst/>
            <a:ahLst/>
            <a:cxnLst/>
            <a:rect l="l" t="t" r="r" b="b"/>
            <a:pathLst>
              <a:path w="2915715" h="3253238">
                <a:moveTo>
                  <a:pt x="0" y="0"/>
                </a:moveTo>
                <a:lnTo>
                  <a:pt x="2915715" y="0"/>
                </a:lnTo>
                <a:lnTo>
                  <a:pt x="2915715" y="3253238"/>
                </a:lnTo>
                <a:lnTo>
                  <a:pt x="0" y="3253238"/>
                </a:lnTo>
                <a:lnTo>
                  <a:pt x="0" y="0"/>
                </a:lnTo>
                <a:close/>
              </a:path>
            </a:pathLst>
          </a:custGeom>
          <a:blipFill>
            <a:blip r:embed="rId5"/>
            <a:stretch>
              <a:fillRect/>
            </a:stretch>
          </a:blipFill>
        </p:spPr>
      </p:sp>
      <p:sp>
        <p:nvSpPr>
          <p:cNvPr id="11" name="Freeform 11"/>
          <p:cNvSpPr/>
          <p:nvPr/>
        </p:nvSpPr>
        <p:spPr>
          <a:xfrm>
            <a:off x="13070190" y="5687046"/>
            <a:ext cx="2915715" cy="3253238"/>
          </a:xfrm>
          <a:custGeom>
            <a:avLst/>
            <a:gdLst/>
            <a:ahLst/>
            <a:cxnLst/>
            <a:rect l="l" t="t" r="r" b="b"/>
            <a:pathLst>
              <a:path w="2915715" h="3253238">
                <a:moveTo>
                  <a:pt x="0" y="0"/>
                </a:moveTo>
                <a:lnTo>
                  <a:pt x="2915715" y="0"/>
                </a:lnTo>
                <a:lnTo>
                  <a:pt x="2915715" y="3253238"/>
                </a:lnTo>
                <a:lnTo>
                  <a:pt x="0" y="3253238"/>
                </a:lnTo>
                <a:lnTo>
                  <a:pt x="0" y="0"/>
                </a:lnTo>
                <a:close/>
              </a:path>
            </a:pathLst>
          </a:custGeom>
          <a:blipFill>
            <a:blip r:embed="rId5"/>
            <a:stretch>
              <a:fillRect/>
            </a:stretch>
          </a:blipFill>
        </p:spPr>
      </p:sp>
      <p:sp>
        <p:nvSpPr>
          <p:cNvPr id="12" name="Freeform 12"/>
          <p:cNvSpPr/>
          <p:nvPr/>
        </p:nvSpPr>
        <p:spPr>
          <a:xfrm>
            <a:off x="1199006" y="1744491"/>
            <a:ext cx="2915715" cy="3253238"/>
          </a:xfrm>
          <a:custGeom>
            <a:avLst/>
            <a:gdLst/>
            <a:ahLst/>
            <a:cxnLst/>
            <a:rect l="l" t="t" r="r" b="b"/>
            <a:pathLst>
              <a:path w="2915715" h="3253238">
                <a:moveTo>
                  <a:pt x="0" y="0"/>
                </a:moveTo>
                <a:lnTo>
                  <a:pt x="2915715" y="0"/>
                </a:lnTo>
                <a:lnTo>
                  <a:pt x="2915715" y="3253239"/>
                </a:lnTo>
                <a:lnTo>
                  <a:pt x="0" y="3253239"/>
                </a:lnTo>
                <a:lnTo>
                  <a:pt x="0" y="0"/>
                </a:lnTo>
                <a:close/>
              </a:path>
            </a:pathLst>
          </a:custGeom>
          <a:blipFill>
            <a:blip r:embed="rId5"/>
            <a:stretch>
              <a:fillRect/>
            </a:stretch>
          </a:blipFill>
        </p:spPr>
      </p:sp>
      <p:grpSp>
        <p:nvGrpSpPr>
          <p:cNvPr id="13" name="Group 13"/>
          <p:cNvGrpSpPr>
            <a:grpSpLocks noChangeAspect="1"/>
          </p:cNvGrpSpPr>
          <p:nvPr/>
        </p:nvGrpSpPr>
        <p:grpSpPr>
          <a:xfrm rot="0">
            <a:off x="1441566" y="2150554"/>
            <a:ext cx="2441114" cy="2441114"/>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6618" t="-1962" r="223" b="-4908"/>
              </a:stretch>
            </a:blipFill>
          </p:spPr>
        </p:sp>
      </p:grpSp>
      <p:grpSp>
        <p:nvGrpSpPr>
          <p:cNvPr id="17" name="Group 17"/>
          <p:cNvGrpSpPr>
            <a:grpSpLocks noChangeAspect="1"/>
          </p:cNvGrpSpPr>
          <p:nvPr/>
        </p:nvGrpSpPr>
        <p:grpSpPr>
          <a:xfrm rot="0">
            <a:off x="6080475" y="2310627"/>
            <a:ext cx="2441114" cy="244111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4505" r="223" b="-4749"/>
              </a:stretch>
            </a:blipFill>
          </p:spPr>
        </p:sp>
      </p:grpSp>
      <p:grpSp>
        <p:nvGrpSpPr>
          <p:cNvPr id="21" name="Group 21"/>
          <p:cNvGrpSpPr>
            <a:grpSpLocks noChangeAspect="1"/>
          </p:cNvGrpSpPr>
          <p:nvPr/>
        </p:nvGrpSpPr>
        <p:grpSpPr>
          <a:xfrm rot="0">
            <a:off x="10427821" y="2413025"/>
            <a:ext cx="2441114" cy="2441114"/>
            <a:chOff x="0" y="0"/>
            <a:chExt cx="14840029" cy="14840029"/>
          </a:xfrm>
        </p:grpSpPr>
        <p:sp>
          <p:nvSpPr>
            <p:cNvPr id="22" name="Freeform 2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3" name="Freeform 2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4" name="Freeform 2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r="223"/>
              </a:stretch>
            </a:blipFill>
          </p:spPr>
        </p:sp>
      </p:grpSp>
      <p:grpSp>
        <p:nvGrpSpPr>
          <p:cNvPr id="25" name="Group 25"/>
          <p:cNvGrpSpPr>
            <a:grpSpLocks noChangeAspect="1"/>
          </p:cNvGrpSpPr>
          <p:nvPr/>
        </p:nvGrpSpPr>
        <p:grpSpPr>
          <a:xfrm rot="0">
            <a:off x="14462920" y="2413025"/>
            <a:ext cx="2441114" cy="2441114"/>
            <a:chOff x="0" y="0"/>
            <a:chExt cx="14840029" cy="14840029"/>
          </a:xfrm>
        </p:grpSpPr>
        <p:sp>
          <p:nvSpPr>
            <p:cNvPr id="26" name="Freeform 2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27" name="Freeform 2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28" name="Freeform 2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23" r="223"/>
              </a:stretch>
            </a:blipFill>
          </p:spPr>
        </p:sp>
      </p:grpSp>
      <p:grpSp>
        <p:nvGrpSpPr>
          <p:cNvPr id="29" name="Group 29"/>
          <p:cNvGrpSpPr>
            <a:grpSpLocks noChangeAspect="1"/>
          </p:cNvGrpSpPr>
          <p:nvPr/>
        </p:nvGrpSpPr>
        <p:grpSpPr>
          <a:xfrm rot="0">
            <a:off x="8952209" y="6141599"/>
            <a:ext cx="2441114" cy="2441114"/>
            <a:chOff x="0" y="0"/>
            <a:chExt cx="14840029" cy="14840029"/>
          </a:xfrm>
        </p:grpSpPr>
        <p:sp>
          <p:nvSpPr>
            <p:cNvPr id="30" name="Freeform 3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1" name="Freeform 3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2" name="Freeform 3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23" r="223"/>
              </a:stretch>
            </a:blipFill>
          </p:spPr>
        </p:sp>
      </p:grpSp>
      <p:grpSp>
        <p:nvGrpSpPr>
          <p:cNvPr id="33" name="Group 33"/>
          <p:cNvGrpSpPr>
            <a:grpSpLocks noChangeAspect="1"/>
          </p:cNvGrpSpPr>
          <p:nvPr/>
        </p:nvGrpSpPr>
        <p:grpSpPr>
          <a:xfrm rot="0">
            <a:off x="4283586" y="6141599"/>
            <a:ext cx="2441114" cy="2441114"/>
            <a:chOff x="0" y="0"/>
            <a:chExt cx="14840029" cy="14840029"/>
          </a:xfrm>
        </p:grpSpPr>
        <p:sp>
          <p:nvSpPr>
            <p:cNvPr id="34" name="Freeform 3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5" name="Freeform 3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6" name="Freeform 3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23" t="-22842" r="223" b="-17507"/>
              </a:stretch>
            </a:blipFill>
          </p:spPr>
        </p:sp>
      </p:grpSp>
      <p:grpSp>
        <p:nvGrpSpPr>
          <p:cNvPr id="37" name="Group 37"/>
          <p:cNvGrpSpPr>
            <a:grpSpLocks noChangeAspect="1"/>
          </p:cNvGrpSpPr>
          <p:nvPr/>
        </p:nvGrpSpPr>
        <p:grpSpPr>
          <a:xfrm rot="0">
            <a:off x="13307490" y="6141599"/>
            <a:ext cx="2441114" cy="2441114"/>
            <a:chOff x="0" y="0"/>
            <a:chExt cx="14840029" cy="14840029"/>
          </a:xfrm>
        </p:grpSpPr>
        <p:sp>
          <p:nvSpPr>
            <p:cNvPr id="38" name="Freeform 3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9" name="Freeform 3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0" name="Freeform 4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8699" r="-8699"/>
              </a:stretch>
            </a:blipFill>
          </p:spPr>
        </p:sp>
      </p:grpSp>
      <p:sp>
        <p:nvSpPr>
          <p:cNvPr id="41" name="TextBox 41"/>
          <p:cNvSpPr txBox="1"/>
          <p:nvPr/>
        </p:nvSpPr>
        <p:spPr>
          <a:xfrm>
            <a:off x="822495" y="5205598"/>
            <a:ext cx="3702484" cy="756707"/>
          </a:xfrm>
          <a:prstGeom prst="rect">
            <a:avLst/>
          </a:prstGeom>
        </p:spPr>
        <p:txBody>
          <a:bodyPr lIns="0" tIns="0" rIns="0" bIns="0" rtlCol="0" anchor="t">
            <a:spAutoFit/>
          </a:bodyPr>
          <a:lstStyle/>
          <a:p>
            <a:pPr algn="ctr">
              <a:lnSpc>
                <a:spcPts val="3000"/>
              </a:lnSpc>
            </a:pPr>
            <a:r>
              <a:rPr lang="en-US" sz="2775">
                <a:solidFill>
                  <a:srgbClr val="FFFFFF"/>
                </a:solidFill>
                <a:latin typeface="Raleway Light"/>
                <a:ea typeface="Raleway Light"/>
                <a:cs typeface="Raleway Light"/>
                <a:sym typeface="Raleway Light"/>
              </a:rPr>
              <a:t>ACS 712</a:t>
            </a:r>
            <a:endParaRPr lang="en-US" sz="2775">
              <a:solidFill>
                <a:srgbClr val="FFFFFF"/>
              </a:solidFill>
              <a:latin typeface="Raleway Light"/>
              <a:ea typeface="Raleway Light"/>
              <a:cs typeface="Raleway Light"/>
              <a:sym typeface="Raleway Light"/>
            </a:endParaRPr>
          </a:p>
          <a:p>
            <a:pPr algn="ctr">
              <a:lnSpc>
                <a:spcPts val="3000"/>
              </a:lnSpc>
              <a:spcBef>
                <a:spcPct val="0"/>
              </a:spcBef>
            </a:pPr>
            <a:r>
              <a:rPr lang="en-US" sz="2775">
                <a:solidFill>
                  <a:srgbClr val="FFFFFF"/>
                </a:solidFill>
                <a:latin typeface="Raleway Light"/>
                <a:ea typeface="Raleway Light"/>
                <a:cs typeface="Raleway Light"/>
                <a:sym typeface="Raleway Light"/>
              </a:rPr>
              <a:t> (30A Current Sensor)</a:t>
            </a:r>
            <a:endParaRPr lang="en-US" sz="2775">
              <a:solidFill>
                <a:srgbClr val="FFFFFF"/>
              </a:solidFill>
              <a:latin typeface="Raleway Light"/>
              <a:ea typeface="Raleway Light"/>
              <a:cs typeface="Raleway Light"/>
              <a:sym typeface="Raleway Light"/>
            </a:endParaRPr>
          </a:p>
        </p:txBody>
      </p:sp>
      <p:sp>
        <p:nvSpPr>
          <p:cNvPr id="42" name="TextBox 42"/>
          <p:cNvSpPr txBox="1"/>
          <p:nvPr/>
        </p:nvSpPr>
        <p:spPr>
          <a:xfrm>
            <a:off x="5504143" y="5296521"/>
            <a:ext cx="3702484" cy="385232"/>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ESP32 (WROOM)</a:t>
            </a:r>
            <a:endParaRPr lang="en-US" sz="2775">
              <a:solidFill>
                <a:srgbClr val="FFFFFF"/>
              </a:solidFill>
              <a:latin typeface="Raleway Light"/>
              <a:ea typeface="Raleway Light"/>
              <a:cs typeface="Raleway Light"/>
              <a:sym typeface="Raleway Light"/>
            </a:endParaRPr>
          </a:p>
        </p:txBody>
      </p:sp>
      <p:sp>
        <p:nvSpPr>
          <p:cNvPr id="43" name="TextBox 43"/>
          <p:cNvSpPr txBox="1"/>
          <p:nvPr/>
        </p:nvSpPr>
        <p:spPr>
          <a:xfrm>
            <a:off x="9864882" y="5288776"/>
            <a:ext cx="3702484" cy="385232"/>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Jumper Cables</a:t>
            </a:r>
            <a:endParaRPr lang="en-US" sz="2775">
              <a:solidFill>
                <a:srgbClr val="FFFFFF"/>
              </a:solidFill>
              <a:latin typeface="Raleway Light"/>
              <a:ea typeface="Raleway Light"/>
              <a:cs typeface="Raleway Light"/>
              <a:sym typeface="Raleway Light"/>
            </a:endParaRPr>
          </a:p>
        </p:txBody>
      </p:sp>
      <p:sp>
        <p:nvSpPr>
          <p:cNvPr id="44" name="TextBox 44"/>
          <p:cNvSpPr txBox="1"/>
          <p:nvPr/>
        </p:nvSpPr>
        <p:spPr>
          <a:xfrm>
            <a:off x="13897362" y="5319540"/>
            <a:ext cx="3702484" cy="385232"/>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 Breadboard</a:t>
            </a:r>
            <a:endParaRPr lang="en-US" sz="2775">
              <a:solidFill>
                <a:srgbClr val="FFFFFF"/>
              </a:solidFill>
              <a:latin typeface="Raleway Light"/>
              <a:ea typeface="Raleway Light"/>
              <a:cs typeface="Raleway Light"/>
              <a:sym typeface="Raleway Light"/>
            </a:endParaRPr>
          </a:p>
        </p:txBody>
      </p:sp>
      <p:sp>
        <p:nvSpPr>
          <p:cNvPr id="45" name="TextBox 45"/>
          <p:cNvSpPr txBox="1"/>
          <p:nvPr/>
        </p:nvSpPr>
        <p:spPr>
          <a:xfrm>
            <a:off x="12676805" y="9001493"/>
            <a:ext cx="3702484" cy="756707"/>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2-Way Push Wire Connector</a:t>
            </a:r>
            <a:endParaRPr lang="en-US" sz="2775">
              <a:solidFill>
                <a:srgbClr val="FFFFFF"/>
              </a:solidFill>
              <a:latin typeface="Raleway Light"/>
              <a:ea typeface="Raleway Light"/>
              <a:cs typeface="Raleway Light"/>
              <a:sym typeface="Raleway Light"/>
            </a:endParaRPr>
          </a:p>
        </p:txBody>
      </p:sp>
      <p:sp>
        <p:nvSpPr>
          <p:cNvPr id="46" name="TextBox 46"/>
          <p:cNvSpPr txBox="1"/>
          <p:nvPr/>
        </p:nvSpPr>
        <p:spPr>
          <a:xfrm>
            <a:off x="8321524" y="9166237"/>
            <a:ext cx="3702484" cy="385232"/>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Copper Wire</a:t>
            </a:r>
            <a:endParaRPr lang="en-US" sz="2775">
              <a:solidFill>
                <a:srgbClr val="FFFFFF"/>
              </a:solidFill>
              <a:latin typeface="Raleway Light"/>
              <a:ea typeface="Raleway Light"/>
              <a:cs typeface="Raleway Light"/>
              <a:sym typeface="Raleway Light"/>
            </a:endParaRPr>
          </a:p>
        </p:txBody>
      </p:sp>
      <p:sp>
        <p:nvSpPr>
          <p:cNvPr id="47" name="TextBox 47"/>
          <p:cNvSpPr txBox="1"/>
          <p:nvPr/>
        </p:nvSpPr>
        <p:spPr>
          <a:xfrm>
            <a:off x="3652901" y="9209864"/>
            <a:ext cx="3702484" cy="385232"/>
          </a:xfrm>
          <a:prstGeom prst="rect">
            <a:avLst/>
          </a:prstGeom>
        </p:spPr>
        <p:txBody>
          <a:bodyPr lIns="0" tIns="0" rIns="0" bIns="0" rtlCol="0" anchor="t">
            <a:spAutoFit/>
          </a:bodyPr>
          <a:lstStyle/>
          <a:p>
            <a:pPr algn="ctr">
              <a:lnSpc>
                <a:spcPts val="3000"/>
              </a:lnSpc>
              <a:spcBef>
                <a:spcPct val="0"/>
              </a:spcBef>
            </a:pPr>
            <a:r>
              <a:rPr lang="en-US" sz="2775">
                <a:solidFill>
                  <a:srgbClr val="FFFFFF"/>
                </a:solidFill>
                <a:latin typeface="Raleway Light"/>
                <a:ea typeface="Raleway Light"/>
                <a:cs typeface="Raleway Light"/>
                <a:sym typeface="Raleway Light"/>
              </a:rPr>
              <a:t>12V DC Light </a:t>
            </a:r>
            <a:endParaRPr lang="en-US" sz="2775">
              <a:solidFill>
                <a:srgbClr val="FFFFFF"/>
              </a:solidFill>
              <a:latin typeface="Raleway Light"/>
              <a:ea typeface="Raleway Light"/>
              <a:cs typeface="Raleway Light"/>
              <a:sym typeface="Raleway Light"/>
            </a:endParaRPr>
          </a:p>
        </p:txBody>
      </p:sp>
      <p:sp>
        <p:nvSpPr>
          <p:cNvPr id="48" name="TextBox 48"/>
          <p:cNvSpPr txBox="1"/>
          <p:nvPr/>
        </p:nvSpPr>
        <p:spPr>
          <a:xfrm>
            <a:off x="7981853" y="9767725"/>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07</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678397" y="9258300"/>
            <a:ext cx="2728988" cy="487567"/>
          </a:xfrm>
          <a:custGeom>
            <a:avLst/>
            <a:gdLst/>
            <a:ahLst/>
            <a:cxnLst/>
            <a:rect l="l" t="t" r="r" b="b"/>
            <a:pathLst>
              <a:path w="2728988" h="487567">
                <a:moveTo>
                  <a:pt x="0" y="0"/>
                </a:moveTo>
                <a:lnTo>
                  <a:pt x="2728987" y="0"/>
                </a:lnTo>
                <a:lnTo>
                  <a:pt x="2728987"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51710" y="2088365"/>
            <a:ext cx="3758360" cy="3758360"/>
          </a:xfrm>
          <a:custGeom>
            <a:avLst/>
            <a:gdLst/>
            <a:ahLst/>
            <a:cxnLst/>
            <a:rect l="l" t="t" r="r" b="b"/>
            <a:pathLst>
              <a:path w="3758360" h="3758360">
                <a:moveTo>
                  <a:pt x="0" y="0"/>
                </a:moveTo>
                <a:lnTo>
                  <a:pt x="3758360" y="0"/>
                </a:lnTo>
                <a:lnTo>
                  <a:pt x="3758360" y="3758360"/>
                </a:lnTo>
                <a:lnTo>
                  <a:pt x="0" y="3758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60224" y="1944189"/>
            <a:ext cx="1137822" cy="1269536"/>
          </a:xfrm>
          <a:custGeom>
            <a:avLst/>
            <a:gdLst/>
            <a:ahLst/>
            <a:cxnLst/>
            <a:rect l="l" t="t" r="r" b="b"/>
            <a:pathLst>
              <a:path w="1137822" h="1269536">
                <a:moveTo>
                  <a:pt x="0" y="0"/>
                </a:moveTo>
                <a:lnTo>
                  <a:pt x="1137821" y="0"/>
                </a:lnTo>
                <a:lnTo>
                  <a:pt x="1137821" y="1269537"/>
                </a:lnTo>
                <a:lnTo>
                  <a:pt x="0" y="1269537"/>
                </a:lnTo>
                <a:lnTo>
                  <a:pt x="0" y="0"/>
                </a:lnTo>
                <a:close/>
              </a:path>
            </a:pathLst>
          </a:custGeom>
          <a:blipFill>
            <a:blip r:embed="rId7"/>
            <a:stretch>
              <a:fillRect/>
            </a:stretch>
          </a:blipFill>
        </p:spPr>
      </p:sp>
      <p:sp>
        <p:nvSpPr>
          <p:cNvPr id="7" name="TextBox 7"/>
          <p:cNvSpPr txBox="1"/>
          <p:nvPr/>
        </p:nvSpPr>
        <p:spPr>
          <a:xfrm>
            <a:off x="5365759" y="671682"/>
            <a:ext cx="8134270"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MODULES</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8" name="TextBox 8"/>
          <p:cNvSpPr txBox="1"/>
          <p:nvPr/>
        </p:nvSpPr>
        <p:spPr>
          <a:xfrm>
            <a:off x="2298045" y="2598008"/>
            <a:ext cx="2419958" cy="894351"/>
          </a:xfrm>
          <a:prstGeom prst="rect">
            <a:avLst/>
          </a:prstGeom>
        </p:spPr>
        <p:txBody>
          <a:bodyPr lIns="0" tIns="0" rIns="0" bIns="0" rtlCol="0" anchor="t">
            <a:spAutoFit/>
          </a:bodyPr>
          <a:lstStyle/>
          <a:p>
            <a:pPr algn="ctr">
              <a:lnSpc>
                <a:spcPts val="2370"/>
              </a:lnSpc>
              <a:spcBef>
                <a:spcPct val="0"/>
              </a:spcBef>
            </a:pPr>
            <a:r>
              <a:rPr lang="en-US" sz="2195" b="1">
                <a:solidFill>
                  <a:srgbClr val="FFFFFF"/>
                </a:solidFill>
                <a:latin typeface="Raleway Bold"/>
                <a:ea typeface="Raleway Bold"/>
                <a:cs typeface="Raleway Bold"/>
                <a:sym typeface="Raleway Bold"/>
              </a:rPr>
              <a:t> Real-Time Current Sensing Module</a:t>
            </a:r>
            <a:endParaRPr lang="en-US" sz="2195" b="1">
              <a:solidFill>
                <a:srgbClr val="FFFFFF"/>
              </a:solidFill>
              <a:latin typeface="Raleway Bold"/>
              <a:ea typeface="Raleway Bold"/>
              <a:cs typeface="Raleway Bold"/>
              <a:sym typeface="Raleway Bold"/>
            </a:endParaRPr>
          </a:p>
        </p:txBody>
      </p:sp>
      <p:sp>
        <p:nvSpPr>
          <p:cNvPr id="9" name="TextBox 9"/>
          <p:cNvSpPr txBox="1"/>
          <p:nvPr/>
        </p:nvSpPr>
        <p:spPr>
          <a:xfrm>
            <a:off x="1827489" y="3731159"/>
            <a:ext cx="3260644" cy="1446643"/>
          </a:xfrm>
          <a:prstGeom prst="rect">
            <a:avLst/>
          </a:prstGeom>
        </p:spPr>
        <p:txBody>
          <a:bodyPr lIns="0" tIns="0" rIns="0" bIns="0" rtlCol="0" anchor="t">
            <a:spAutoFit/>
          </a:bodyPr>
          <a:lstStyle/>
          <a:p>
            <a:pPr algn="ctr">
              <a:lnSpc>
                <a:spcPts val="1945"/>
              </a:lnSpc>
              <a:spcBef>
                <a:spcPct val="0"/>
              </a:spcBef>
            </a:pPr>
            <a:r>
              <a:rPr lang="en-US" sz="1800">
                <a:solidFill>
                  <a:srgbClr val="FFFFFF"/>
                </a:solidFill>
                <a:latin typeface="Raleway"/>
                <a:ea typeface="Raleway"/>
                <a:cs typeface="Raleway"/>
                <a:sym typeface="Raleway"/>
              </a:rPr>
              <a:t>This module uses the ACS712 sensor with ESP32 to measure current in real time. The data is sent to the system via serial communication for further processing.</a:t>
            </a:r>
            <a:endParaRPr lang="en-US" sz="1800">
              <a:solidFill>
                <a:srgbClr val="FFFFFF"/>
              </a:solidFill>
              <a:latin typeface="Raleway"/>
              <a:ea typeface="Raleway"/>
              <a:cs typeface="Raleway"/>
              <a:sym typeface="Raleway"/>
            </a:endParaRPr>
          </a:p>
        </p:txBody>
      </p:sp>
      <p:sp>
        <p:nvSpPr>
          <p:cNvPr id="10" name="TextBox 10"/>
          <p:cNvSpPr txBox="1"/>
          <p:nvPr/>
        </p:nvSpPr>
        <p:spPr>
          <a:xfrm>
            <a:off x="1472127" y="2234582"/>
            <a:ext cx="575771" cy="507822"/>
          </a:xfrm>
          <a:prstGeom prst="rect">
            <a:avLst/>
          </a:prstGeom>
        </p:spPr>
        <p:txBody>
          <a:bodyPr lIns="0" tIns="0" rIns="0" bIns="0" rtlCol="0" anchor="t">
            <a:spAutoFit/>
          </a:bodyPr>
          <a:lstStyle/>
          <a:p>
            <a:pPr algn="ctr">
              <a:lnSpc>
                <a:spcPts val="3810"/>
              </a:lnSpc>
              <a:spcBef>
                <a:spcPct val="0"/>
              </a:spcBef>
            </a:pPr>
            <a:r>
              <a:rPr lang="en-US" sz="3530" b="1">
                <a:solidFill>
                  <a:srgbClr val="FFFFFF"/>
                </a:solidFill>
                <a:latin typeface="Raleway Bold"/>
                <a:ea typeface="Raleway Bold"/>
                <a:cs typeface="Raleway Bold"/>
                <a:sym typeface="Raleway Bold"/>
              </a:rPr>
              <a:t>1.</a:t>
            </a:r>
            <a:endParaRPr lang="en-US" sz="3530" b="1">
              <a:solidFill>
                <a:srgbClr val="FFFFFF"/>
              </a:solidFill>
              <a:latin typeface="Raleway Bold"/>
              <a:ea typeface="Raleway Bold"/>
              <a:cs typeface="Raleway Bold"/>
              <a:sym typeface="Raleway Bold"/>
            </a:endParaRPr>
          </a:p>
        </p:txBody>
      </p:sp>
      <p:sp>
        <p:nvSpPr>
          <p:cNvPr id="11" name="Freeform 11"/>
          <p:cNvSpPr/>
          <p:nvPr/>
        </p:nvSpPr>
        <p:spPr>
          <a:xfrm>
            <a:off x="7412234" y="1971648"/>
            <a:ext cx="3792099" cy="3792099"/>
          </a:xfrm>
          <a:custGeom>
            <a:avLst/>
            <a:gdLst/>
            <a:ahLst/>
            <a:cxnLst/>
            <a:rect l="l" t="t" r="r" b="b"/>
            <a:pathLst>
              <a:path w="3792099" h="3792099">
                <a:moveTo>
                  <a:pt x="0" y="0"/>
                </a:moveTo>
                <a:lnTo>
                  <a:pt x="3792098" y="0"/>
                </a:lnTo>
                <a:lnTo>
                  <a:pt x="3792098" y="3792099"/>
                </a:lnTo>
                <a:lnTo>
                  <a:pt x="0" y="37920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096020" y="1944189"/>
            <a:ext cx="1153546" cy="1287081"/>
          </a:xfrm>
          <a:custGeom>
            <a:avLst/>
            <a:gdLst/>
            <a:ahLst/>
            <a:cxnLst/>
            <a:rect l="l" t="t" r="r" b="b"/>
            <a:pathLst>
              <a:path w="1153546" h="1287081">
                <a:moveTo>
                  <a:pt x="0" y="0"/>
                </a:moveTo>
                <a:lnTo>
                  <a:pt x="1153546" y="0"/>
                </a:lnTo>
                <a:lnTo>
                  <a:pt x="1153546" y="1287081"/>
                </a:lnTo>
                <a:lnTo>
                  <a:pt x="0" y="1287081"/>
                </a:lnTo>
                <a:lnTo>
                  <a:pt x="0" y="0"/>
                </a:lnTo>
                <a:close/>
              </a:path>
            </a:pathLst>
          </a:custGeom>
          <a:blipFill>
            <a:blip r:embed="rId7"/>
            <a:stretch>
              <a:fillRect/>
            </a:stretch>
          </a:blipFill>
        </p:spPr>
      </p:sp>
      <p:sp>
        <p:nvSpPr>
          <p:cNvPr id="13" name="TextBox 13"/>
          <p:cNvSpPr txBox="1"/>
          <p:nvPr/>
        </p:nvSpPr>
        <p:spPr>
          <a:xfrm>
            <a:off x="8315327" y="2479835"/>
            <a:ext cx="2326511" cy="920386"/>
          </a:xfrm>
          <a:prstGeom prst="rect">
            <a:avLst/>
          </a:prstGeom>
        </p:spPr>
        <p:txBody>
          <a:bodyPr lIns="0" tIns="0" rIns="0" bIns="0" rtlCol="0" anchor="t">
            <a:spAutoFit/>
          </a:bodyPr>
          <a:lstStyle/>
          <a:p>
            <a:pPr algn="ctr">
              <a:lnSpc>
                <a:spcPts val="2410"/>
              </a:lnSpc>
              <a:spcBef>
                <a:spcPct val="0"/>
              </a:spcBef>
            </a:pPr>
            <a:r>
              <a:rPr lang="en-US" sz="2230" b="1">
                <a:solidFill>
                  <a:srgbClr val="FFFFFF"/>
                </a:solidFill>
                <a:latin typeface="Raleway Bold"/>
                <a:ea typeface="Raleway Bold"/>
                <a:cs typeface="Raleway Bold"/>
                <a:sym typeface="Raleway Bold"/>
              </a:rPr>
              <a:t>Data Logging &amp; Cloud Storage Module</a:t>
            </a:r>
            <a:endParaRPr lang="en-US" sz="2230" b="1">
              <a:solidFill>
                <a:srgbClr val="FFFFFF"/>
              </a:solidFill>
              <a:latin typeface="Raleway Bold"/>
              <a:ea typeface="Raleway Bold"/>
              <a:cs typeface="Raleway Bold"/>
              <a:sym typeface="Raleway Bold"/>
            </a:endParaRPr>
          </a:p>
        </p:txBody>
      </p:sp>
      <p:sp>
        <p:nvSpPr>
          <p:cNvPr id="14" name="TextBox 14"/>
          <p:cNvSpPr txBox="1"/>
          <p:nvPr/>
        </p:nvSpPr>
        <p:spPr>
          <a:xfrm>
            <a:off x="7884509" y="3675553"/>
            <a:ext cx="3065714" cy="1446219"/>
          </a:xfrm>
          <a:prstGeom prst="rect">
            <a:avLst/>
          </a:prstGeom>
        </p:spPr>
        <p:txBody>
          <a:bodyPr lIns="0" tIns="0" rIns="0" bIns="0" rtlCol="0" anchor="t">
            <a:spAutoFit/>
          </a:bodyPr>
          <a:lstStyle/>
          <a:p>
            <a:pPr algn="ctr">
              <a:lnSpc>
                <a:spcPts val="1910"/>
              </a:lnSpc>
              <a:spcBef>
                <a:spcPct val="0"/>
              </a:spcBef>
            </a:pPr>
            <a:r>
              <a:rPr lang="en-US" sz="1770">
                <a:solidFill>
                  <a:srgbClr val="FFFFFF"/>
                </a:solidFill>
                <a:latin typeface="Raleway"/>
                <a:ea typeface="Raleway"/>
                <a:cs typeface="Raleway"/>
                <a:sym typeface="Raleway"/>
              </a:rPr>
              <a:t>Current readings with timestamps are logged in a CSV file and uploaded to Google Drive automatically, ensuring safe cloud storage and easy access.</a:t>
            </a:r>
            <a:endParaRPr lang="en-US" sz="1770">
              <a:solidFill>
                <a:srgbClr val="FFFFFF"/>
              </a:solidFill>
              <a:latin typeface="Raleway"/>
              <a:ea typeface="Raleway"/>
              <a:cs typeface="Raleway"/>
              <a:sym typeface="Raleway"/>
            </a:endParaRPr>
          </a:p>
        </p:txBody>
      </p:sp>
      <p:sp>
        <p:nvSpPr>
          <p:cNvPr id="15" name="TextBox 15"/>
          <p:cNvSpPr txBox="1"/>
          <p:nvPr/>
        </p:nvSpPr>
        <p:spPr>
          <a:xfrm>
            <a:off x="7412234" y="2238200"/>
            <a:ext cx="583728" cy="515235"/>
          </a:xfrm>
          <a:prstGeom prst="rect">
            <a:avLst/>
          </a:prstGeom>
        </p:spPr>
        <p:txBody>
          <a:bodyPr lIns="0" tIns="0" rIns="0" bIns="0" rtlCol="0" anchor="t">
            <a:spAutoFit/>
          </a:bodyPr>
          <a:lstStyle/>
          <a:p>
            <a:pPr algn="ctr">
              <a:lnSpc>
                <a:spcPts val="3860"/>
              </a:lnSpc>
              <a:spcBef>
                <a:spcPct val="0"/>
              </a:spcBef>
            </a:pPr>
            <a:r>
              <a:rPr lang="en-US" sz="3575" b="1">
                <a:solidFill>
                  <a:srgbClr val="FFFFFF"/>
                </a:solidFill>
                <a:latin typeface="Raleway Bold"/>
                <a:ea typeface="Raleway Bold"/>
                <a:cs typeface="Raleway Bold"/>
                <a:sym typeface="Raleway Bold"/>
              </a:rPr>
              <a:t>2.</a:t>
            </a:r>
            <a:endParaRPr lang="en-US" sz="3575" b="1">
              <a:solidFill>
                <a:srgbClr val="FFFFFF"/>
              </a:solidFill>
              <a:latin typeface="Raleway Bold"/>
              <a:ea typeface="Raleway Bold"/>
              <a:cs typeface="Raleway Bold"/>
              <a:sym typeface="Raleway Bold"/>
            </a:endParaRPr>
          </a:p>
        </p:txBody>
      </p:sp>
      <p:sp>
        <p:nvSpPr>
          <p:cNvPr id="16" name="Freeform 16"/>
          <p:cNvSpPr/>
          <p:nvPr/>
        </p:nvSpPr>
        <p:spPr>
          <a:xfrm>
            <a:off x="13447315" y="2033339"/>
            <a:ext cx="3772581" cy="3772581"/>
          </a:xfrm>
          <a:custGeom>
            <a:avLst/>
            <a:gdLst/>
            <a:ahLst/>
            <a:cxnLst/>
            <a:rect l="l" t="t" r="r" b="b"/>
            <a:pathLst>
              <a:path w="3772581" h="3772581">
                <a:moveTo>
                  <a:pt x="0" y="0"/>
                </a:moveTo>
                <a:lnTo>
                  <a:pt x="3772581" y="0"/>
                </a:lnTo>
                <a:lnTo>
                  <a:pt x="3772581" y="3772581"/>
                </a:lnTo>
                <a:lnTo>
                  <a:pt x="0" y="37725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3214107" y="1795362"/>
            <a:ext cx="1159269" cy="1293466"/>
          </a:xfrm>
          <a:custGeom>
            <a:avLst/>
            <a:gdLst/>
            <a:ahLst/>
            <a:cxnLst/>
            <a:rect l="l" t="t" r="r" b="b"/>
            <a:pathLst>
              <a:path w="1159269" h="1293466">
                <a:moveTo>
                  <a:pt x="0" y="0"/>
                </a:moveTo>
                <a:lnTo>
                  <a:pt x="1159269" y="0"/>
                </a:lnTo>
                <a:lnTo>
                  <a:pt x="1159269" y="1293466"/>
                </a:lnTo>
                <a:lnTo>
                  <a:pt x="0" y="1293466"/>
                </a:lnTo>
                <a:lnTo>
                  <a:pt x="0" y="0"/>
                </a:lnTo>
                <a:close/>
              </a:path>
            </a:pathLst>
          </a:custGeom>
          <a:blipFill>
            <a:blip r:embed="rId7"/>
            <a:stretch>
              <a:fillRect/>
            </a:stretch>
          </a:blipFill>
        </p:spPr>
      </p:sp>
      <p:sp>
        <p:nvSpPr>
          <p:cNvPr id="18" name="TextBox 18"/>
          <p:cNvSpPr txBox="1"/>
          <p:nvPr/>
        </p:nvSpPr>
        <p:spPr>
          <a:xfrm>
            <a:off x="14163079" y="2356570"/>
            <a:ext cx="2691258" cy="879041"/>
          </a:xfrm>
          <a:prstGeom prst="rect">
            <a:avLst/>
          </a:prstGeom>
        </p:spPr>
        <p:txBody>
          <a:bodyPr lIns="0" tIns="0" rIns="0" bIns="0" rtlCol="0" anchor="t">
            <a:spAutoFit/>
          </a:bodyPr>
          <a:lstStyle/>
          <a:p>
            <a:pPr algn="ctr">
              <a:lnSpc>
                <a:spcPts val="2305"/>
              </a:lnSpc>
              <a:spcBef>
                <a:spcPct val="0"/>
              </a:spcBef>
            </a:pPr>
            <a:r>
              <a:rPr lang="en-US" sz="2135" b="1">
                <a:solidFill>
                  <a:srgbClr val="FFFFFF"/>
                </a:solidFill>
                <a:latin typeface="Raleway Bold"/>
                <a:ea typeface="Raleway Bold"/>
                <a:cs typeface="Raleway Bold"/>
                <a:sym typeface="Raleway Bold"/>
              </a:rPr>
              <a:t> Power Consumption Calculation Module</a:t>
            </a:r>
            <a:endParaRPr lang="en-US" sz="2135" b="1">
              <a:solidFill>
                <a:srgbClr val="FFFFFF"/>
              </a:solidFill>
              <a:latin typeface="Raleway Bold"/>
              <a:ea typeface="Raleway Bold"/>
              <a:cs typeface="Raleway Bold"/>
              <a:sym typeface="Raleway Bold"/>
            </a:endParaRPr>
          </a:p>
        </p:txBody>
      </p:sp>
      <p:sp>
        <p:nvSpPr>
          <p:cNvPr id="19" name="TextBox 19"/>
          <p:cNvSpPr txBox="1"/>
          <p:nvPr/>
        </p:nvSpPr>
        <p:spPr>
          <a:xfrm>
            <a:off x="13959396" y="3518356"/>
            <a:ext cx="3098623" cy="1494836"/>
          </a:xfrm>
          <a:prstGeom prst="rect">
            <a:avLst/>
          </a:prstGeom>
        </p:spPr>
        <p:txBody>
          <a:bodyPr lIns="0" tIns="0" rIns="0" bIns="0" rtlCol="0" anchor="t">
            <a:spAutoFit/>
          </a:bodyPr>
          <a:lstStyle/>
          <a:p>
            <a:pPr algn="ctr">
              <a:lnSpc>
                <a:spcPts val="1950"/>
              </a:lnSpc>
              <a:spcBef>
                <a:spcPct val="0"/>
              </a:spcBef>
            </a:pPr>
            <a:r>
              <a:rPr lang="en-US" sz="1805">
                <a:solidFill>
                  <a:srgbClr val="FFFFFF"/>
                </a:solidFill>
                <a:latin typeface="Raleway"/>
                <a:ea typeface="Raleway"/>
                <a:cs typeface="Raleway"/>
                <a:sym typeface="Raleway"/>
              </a:rPr>
              <a:t>The stored data is processed to compute power and cumulative energy usage, allowing accurate monitoring of electricity consumption over time.</a:t>
            </a:r>
            <a:endParaRPr lang="en-US" sz="1805">
              <a:solidFill>
                <a:srgbClr val="FFFFFF"/>
              </a:solidFill>
              <a:latin typeface="Raleway"/>
              <a:ea typeface="Raleway"/>
              <a:cs typeface="Raleway"/>
              <a:sym typeface="Raleway"/>
            </a:endParaRPr>
          </a:p>
        </p:txBody>
      </p:sp>
      <p:sp>
        <p:nvSpPr>
          <p:cNvPr id="20" name="TextBox 20"/>
          <p:cNvSpPr txBox="1"/>
          <p:nvPr/>
        </p:nvSpPr>
        <p:spPr>
          <a:xfrm>
            <a:off x="13531890" y="2090690"/>
            <a:ext cx="586624" cy="517933"/>
          </a:xfrm>
          <a:prstGeom prst="rect">
            <a:avLst/>
          </a:prstGeom>
        </p:spPr>
        <p:txBody>
          <a:bodyPr lIns="0" tIns="0" rIns="0" bIns="0" rtlCol="0" anchor="t">
            <a:spAutoFit/>
          </a:bodyPr>
          <a:lstStyle/>
          <a:p>
            <a:pPr algn="ctr">
              <a:lnSpc>
                <a:spcPts val="3880"/>
              </a:lnSpc>
              <a:spcBef>
                <a:spcPct val="0"/>
              </a:spcBef>
            </a:pPr>
            <a:r>
              <a:rPr lang="en-US" sz="3595" b="1">
                <a:solidFill>
                  <a:srgbClr val="FFFFFF"/>
                </a:solidFill>
                <a:latin typeface="Raleway Bold"/>
                <a:ea typeface="Raleway Bold"/>
                <a:cs typeface="Raleway Bold"/>
                <a:sym typeface="Raleway Bold"/>
              </a:rPr>
              <a:t>3.</a:t>
            </a:r>
            <a:endParaRPr lang="en-US" sz="3595" b="1">
              <a:solidFill>
                <a:srgbClr val="FFFFFF"/>
              </a:solidFill>
              <a:latin typeface="Raleway Bold"/>
              <a:ea typeface="Raleway Bold"/>
              <a:cs typeface="Raleway Bold"/>
              <a:sym typeface="Raleway Bold"/>
            </a:endParaRPr>
          </a:p>
        </p:txBody>
      </p:sp>
      <p:sp>
        <p:nvSpPr>
          <p:cNvPr id="21" name="Freeform 21"/>
          <p:cNvSpPr/>
          <p:nvPr/>
        </p:nvSpPr>
        <p:spPr>
          <a:xfrm>
            <a:off x="10930036" y="6066334"/>
            <a:ext cx="3679533" cy="3679533"/>
          </a:xfrm>
          <a:custGeom>
            <a:avLst/>
            <a:gdLst/>
            <a:ahLst/>
            <a:cxnLst/>
            <a:rect l="l" t="t" r="r" b="b"/>
            <a:pathLst>
              <a:path w="3679533" h="3679533">
                <a:moveTo>
                  <a:pt x="0" y="0"/>
                </a:moveTo>
                <a:lnTo>
                  <a:pt x="3679533" y="0"/>
                </a:lnTo>
                <a:lnTo>
                  <a:pt x="3679533" y="3679533"/>
                </a:lnTo>
                <a:lnTo>
                  <a:pt x="0" y="36795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641837" y="5846725"/>
            <a:ext cx="1124990" cy="1255219"/>
          </a:xfrm>
          <a:custGeom>
            <a:avLst/>
            <a:gdLst/>
            <a:ahLst/>
            <a:cxnLst/>
            <a:rect l="l" t="t" r="r" b="b"/>
            <a:pathLst>
              <a:path w="1124990" h="1255219">
                <a:moveTo>
                  <a:pt x="0" y="0"/>
                </a:moveTo>
                <a:lnTo>
                  <a:pt x="1124990" y="0"/>
                </a:lnTo>
                <a:lnTo>
                  <a:pt x="1124990" y="1255219"/>
                </a:lnTo>
                <a:lnTo>
                  <a:pt x="0" y="1255219"/>
                </a:lnTo>
                <a:lnTo>
                  <a:pt x="0" y="0"/>
                </a:lnTo>
                <a:close/>
              </a:path>
            </a:pathLst>
          </a:custGeom>
          <a:blipFill>
            <a:blip r:embed="rId7"/>
            <a:stretch>
              <a:fillRect/>
            </a:stretch>
          </a:blipFill>
        </p:spPr>
      </p:sp>
      <p:sp>
        <p:nvSpPr>
          <p:cNvPr id="23" name="TextBox 23"/>
          <p:cNvSpPr txBox="1"/>
          <p:nvPr/>
        </p:nvSpPr>
        <p:spPr>
          <a:xfrm>
            <a:off x="11912544" y="6451528"/>
            <a:ext cx="2078057" cy="919306"/>
          </a:xfrm>
          <a:prstGeom prst="rect">
            <a:avLst/>
          </a:prstGeom>
        </p:spPr>
        <p:txBody>
          <a:bodyPr lIns="0" tIns="0" rIns="0" bIns="0" rtlCol="0" anchor="t">
            <a:spAutoFit/>
          </a:bodyPr>
          <a:lstStyle/>
          <a:p>
            <a:pPr algn="ctr">
              <a:lnSpc>
                <a:spcPts val="2435"/>
              </a:lnSpc>
              <a:spcBef>
                <a:spcPct val="0"/>
              </a:spcBef>
            </a:pPr>
            <a:r>
              <a:rPr lang="en-US" sz="2255" b="1">
                <a:solidFill>
                  <a:srgbClr val="FFFFFF"/>
                </a:solidFill>
                <a:latin typeface="Raleway Bold"/>
                <a:ea typeface="Raleway Bold"/>
                <a:cs typeface="Raleway Bold"/>
                <a:sym typeface="Raleway Bold"/>
              </a:rPr>
              <a:t>Threshold Monitoring &amp; Alert Module</a:t>
            </a:r>
            <a:endParaRPr lang="en-US" sz="2255" b="1">
              <a:solidFill>
                <a:srgbClr val="FFFFFF"/>
              </a:solidFill>
              <a:latin typeface="Raleway Bold"/>
              <a:ea typeface="Raleway Bold"/>
              <a:cs typeface="Raleway Bold"/>
              <a:sym typeface="Raleway Bold"/>
            </a:endParaRPr>
          </a:p>
        </p:txBody>
      </p:sp>
      <p:sp>
        <p:nvSpPr>
          <p:cNvPr id="24" name="TextBox 24"/>
          <p:cNvSpPr txBox="1"/>
          <p:nvPr/>
        </p:nvSpPr>
        <p:spPr>
          <a:xfrm>
            <a:off x="11468269" y="7666109"/>
            <a:ext cx="2966608" cy="1488366"/>
          </a:xfrm>
          <a:prstGeom prst="rect">
            <a:avLst/>
          </a:prstGeom>
        </p:spPr>
        <p:txBody>
          <a:bodyPr lIns="0" tIns="0" rIns="0" bIns="0" rtlCol="0" anchor="t">
            <a:spAutoFit/>
          </a:bodyPr>
          <a:lstStyle/>
          <a:p>
            <a:pPr algn="ctr">
              <a:lnSpc>
                <a:spcPts val="1955"/>
              </a:lnSpc>
              <a:spcBef>
                <a:spcPct val="0"/>
              </a:spcBef>
            </a:pPr>
            <a:r>
              <a:rPr lang="en-US" sz="1810">
                <a:solidFill>
                  <a:srgbClr val="FFFFFF"/>
                </a:solidFill>
                <a:latin typeface="Raleway"/>
                <a:ea typeface="Raleway"/>
                <a:cs typeface="Raleway"/>
                <a:sym typeface="Raleway"/>
              </a:rPr>
              <a:t>A preset threshold is used to detect overconsumption. When the limit is crossed, an alert is triggered to notify the user instantly.</a:t>
            </a:r>
            <a:endParaRPr lang="en-US" sz="1810">
              <a:solidFill>
                <a:srgbClr val="FFFFFF"/>
              </a:solidFill>
              <a:latin typeface="Raleway"/>
              <a:ea typeface="Raleway"/>
              <a:cs typeface="Raleway"/>
              <a:sym typeface="Raleway"/>
            </a:endParaRPr>
          </a:p>
          <a:p>
            <a:pPr algn="ctr">
              <a:lnSpc>
                <a:spcPts val="1955"/>
              </a:lnSpc>
              <a:spcBef>
                <a:spcPct val="0"/>
              </a:spcBef>
            </a:pPr>
          </a:p>
        </p:txBody>
      </p:sp>
      <p:sp>
        <p:nvSpPr>
          <p:cNvPr id="25" name="TextBox 25"/>
          <p:cNvSpPr txBox="1"/>
          <p:nvPr/>
        </p:nvSpPr>
        <p:spPr>
          <a:xfrm>
            <a:off x="10950223" y="6134165"/>
            <a:ext cx="569278" cy="501773"/>
          </a:xfrm>
          <a:prstGeom prst="rect">
            <a:avLst/>
          </a:prstGeom>
        </p:spPr>
        <p:txBody>
          <a:bodyPr lIns="0" tIns="0" rIns="0" bIns="0" rtlCol="0" anchor="t">
            <a:spAutoFit/>
          </a:bodyPr>
          <a:lstStyle/>
          <a:p>
            <a:pPr algn="ctr">
              <a:lnSpc>
                <a:spcPts val="3765"/>
              </a:lnSpc>
              <a:spcBef>
                <a:spcPct val="0"/>
              </a:spcBef>
            </a:pPr>
            <a:r>
              <a:rPr lang="en-US" sz="3490" b="1">
                <a:solidFill>
                  <a:srgbClr val="FFFFFF"/>
                </a:solidFill>
                <a:latin typeface="Raleway Bold"/>
                <a:ea typeface="Raleway Bold"/>
                <a:cs typeface="Raleway Bold"/>
                <a:sym typeface="Raleway Bold"/>
              </a:rPr>
              <a:t>5.</a:t>
            </a:r>
            <a:endParaRPr lang="en-US" sz="3490" b="1">
              <a:solidFill>
                <a:srgbClr val="FFFFFF"/>
              </a:solidFill>
              <a:latin typeface="Raleway Bold"/>
              <a:ea typeface="Raleway Bold"/>
              <a:cs typeface="Raleway Bold"/>
              <a:sym typeface="Raleway Bold"/>
            </a:endParaRPr>
          </a:p>
        </p:txBody>
      </p:sp>
      <p:sp>
        <p:nvSpPr>
          <p:cNvPr id="26" name="Freeform 26"/>
          <p:cNvSpPr/>
          <p:nvPr/>
        </p:nvSpPr>
        <p:spPr>
          <a:xfrm>
            <a:off x="5020657" y="6066334"/>
            <a:ext cx="3679533" cy="3679533"/>
          </a:xfrm>
          <a:custGeom>
            <a:avLst/>
            <a:gdLst/>
            <a:ahLst/>
            <a:cxnLst/>
            <a:rect l="l" t="t" r="r" b="b"/>
            <a:pathLst>
              <a:path w="3679533" h="3679533">
                <a:moveTo>
                  <a:pt x="0" y="0"/>
                </a:moveTo>
                <a:lnTo>
                  <a:pt x="3679533" y="0"/>
                </a:lnTo>
                <a:lnTo>
                  <a:pt x="3679533" y="3679533"/>
                </a:lnTo>
                <a:lnTo>
                  <a:pt x="0" y="36795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4732458" y="5846725"/>
            <a:ext cx="1124990" cy="1255219"/>
          </a:xfrm>
          <a:custGeom>
            <a:avLst/>
            <a:gdLst/>
            <a:ahLst/>
            <a:cxnLst/>
            <a:rect l="l" t="t" r="r" b="b"/>
            <a:pathLst>
              <a:path w="1124990" h="1255219">
                <a:moveTo>
                  <a:pt x="0" y="0"/>
                </a:moveTo>
                <a:lnTo>
                  <a:pt x="1124990" y="0"/>
                </a:lnTo>
                <a:lnTo>
                  <a:pt x="1124990" y="1255219"/>
                </a:lnTo>
                <a:lnTo>
                  <a:pt x="0" y="1255219"/>
                </a:lnTo>
                <a:lnTo>
                  <a:pt x="0" y="0"/>
                </a:lnTo>
                <a:close/>
              </a:path>
            </a:pathLst>
          </a:custGeom>
          <a:blipFill>
            <a:blip r:embed="rId7"/>
            <a:stretch>
              <a:fillRect/>
            </a:stretch>
          </a:blipFill>
        </p:spPr>
      </p:sp>
      <p:sp>
        <p:nvSpPr>
          <p:cNvPr id="28" name="TextBox 28"/>
          <p:cNvSpPr txBox="1"/>
          <p:nvPr/>
        </p:nvSpPr>
        <p:spPr>
          <a:xfrm>
            <a:off x="5967295" y="6645463"/>
            <a:ext cx="2138969" cy="646165"/>
          </a:xfrm>
          <a:prstGeom prst="rect">
            <a:avLst/>
          </a:prstGeom>
        </p:spPr>
        <p:txBody>
          <a:bodyPr lIns="0" tIns="0" rIns="0" bIns="0" rtlCol="0" anchor="t">
            <a:spAutoFit/>
          </a:bodyPr>
          <a:lstStyle/>
          <a:p>
            <a:pPr algn="ctr">
              <a:lnSpc>
                <a:spcPts val="2505"/>
              </a:lnSpc>
              <a:spcBef>
                <a:spcPct val="0"/>
              </a:spcBef>
            </a:pPr>
            <a:r>
              <a:rPr lang="en-US" sz="2320" b="1">
                <a:solidFill>
                  <a:srgbClr val="FFFFFF"/>
                </a:solidFill>
                <a:latin typeface="Raleway Bold"/>
                <a:ea typeface="Raleway Bold"/>
                <a:cs typeface="Raleway Bold"/>
                <a:sym typeface="Raleway Bold"/>
              </a:rPr>
              <a:t>Visualization Module</a:t>
            </a:r>
            <a:endParaRPr lang="en-US" sz="2320" b="1">
              <a:solidFill>
                <a:srgbClr val="FFFFFF"/>
              </a:solidFill>
              <a:latin typeface="Raleway Bold"/>
              <a:ea typeface="Raleway Bold"/>
              <a:cs typeface="Raleway Bold"/>
              <a:sym typeface="Raleway Bold"/>
            </a:endParaRPr>
          </a:p>
        </p:txBody>
      </p:sp>
      <p:sp>
        <p:nvSpPr>
          <p:cNvPr id="29" name="TextBox 29"/>
          <p:cNvSpPr txBox="1"/>
          <p:nvPr/>
        </p:nvSpPr>
        <p:spPr>
          <a:xfrm>
            <a:off x="5558338" y="7666109"/>
            <a:ext cx="2956884" cy="1245125"/>
          </a:xfrm>
          <a:prstGeom prst="rect">
            <a:avLst/>
          </a:prstGeom>
        </p:spPr>
        <p:txBody>
          <a:bodyPr lIns="0" tIns="0" rIns="0" bIns="0" rtlCol="0" anchor="t">
            <a:spAutoFit/>
          </a:bodyPr>
          <a:lstStyle/>
          <a:p>
            <a:pPr algn="ctr">
              <a:lnSpc>
                <a:spcPts val="1960"/>
              </a:lnSpc>
              <a:spcBef>
                <a:spcPct val="0"/>
              </a:spcBef>
            </a:pPr>
            <a:r>
              <a:rPr lang="en-US" sz="1815">
                <a:solidFill>
                  <a:srgbClr val="FFFFFF"/>
                </a:solidFill>
                <a:latin typeface="Raleway"/>
                <a:ea typeface="Raleway"/>
                <a:cs typeface="Raleway"/>
                <a:sym typeface="Raleway"/>
              </a:rPr>
              <a:t>Current vs Time graphs are generated in real time to help users visually track usage patterns and identify peak consumption periods.</a:t>
            </a:r>
            <a:endParaRPr lang="en-US" sz="1815">
              <a:solidFill>
                <a:srgbClr val="FFFFFF"/>
              </a:solidFill>
              <a:latin typeface="Raleway"/>
              <a:ea typeface="Raleway"/>
              <a:cs typeface="Raleway"/>
              <a:sym typeface="Raleway"/>
            </a:endParaRPr>
          </a:p>
        </p:txBody>
      </p:sp>
      <p:sp>
        <p:nvSpPr>
          <p:cNvPr id="30" name="TextBox 30"/>
          <p:cNvSpPr txBox="1"/>
          <p:nvPr/>
        </p:nvSpPr>
        <p:spPr>
          <a:xfrm>
            <a:off x="5027027" y="6204039"/>
            <a:ext cx="531311" cy="475928"/>
          </a:xfrm>
          <a:prstGeom prst="rect">
            <a:avLst/>
          </a:prstGeom>
        </p:spPr>
        <p:txBody>
          <a:bodyPr lIns="0" tIns="0" rIns="0" bIns="0" rtlCol="0" anchor="t">
            <a:spAutoFit/>
          </a:bodyPr>
          <a:lstStyle/>
          <a:p>
            <a:pPr algn="ctr">
              <a:lnSpc>
                <a:spcPts val="3515"/>
              </a:lnSpc>
              <a:spcBef>
                <a:spcPct val="0"/>
              </a:spcBef>
            </a:pPr>
            <a:r>
              <a:rPr lang="en-US" sz="3255" b="1">
                <a:solidFill>
                  <a:srgbClr val="FFFFFF"/>
                </a:solidFill>
                <a:latin typeface="Raleway Bold"/>
                <a:ea typeface="Raleway Bold"/>
                <a:cs typeface="Raleway Bold"/>
                <a:sym typeface="Raleway Bold"/>
              </a:rPr>
              <a:t>4.</a:t>
            </a:r>
            <a:endParaRPr lang="en-US" sz="3255" b="1">
              <a:solidFill>
                <a:srgbClr val="FFFFFF"/>
              </a:solidFill>
              <a:latin typeface="Raleway Bold"/>
              <a:ea typeface="Raleway Bold"/>
              <a:cs typeface="Raleway Bold"/>
              <a:sym typeface="Raleway Bold"/>
            </a:endParaRPr>
          </a:p>
        </p:txBody>
      </p:sp>
      <p:sp>
        <p:nvSpPr>
          <p:cNvPr id="31" name="TextBox 31"/>
          <p:cNvSpPr txBox="1"/>
          <p:nvPr/>
        </p:nvSpPr>
        <p:spPr>
          <a:xfrm>
            <a:off x="8515221" y="9644659"/>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08</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89068" y="9502083"/>
            <a:ext cx="2728988" cy="487567"/>
          </a:xfrm>
          <a:custGeom>
            <a:avLst/>
            <a:gdLst/>
            <a:ahLst/>
            <a:cxnLst/>
            <a:rect l="l" t="t" r="r" b="b"/>
            <a:pathLst>
              <a:path w="2728988" h="487567">
                <a:moveTo>
                  <a:pt x="0" y="0"/>
                </a:moveTo>
                <a:lnTo>
                  <a:pt x="2728988" y="0"/>
                </a:lnTo>
                <a:lnTo>
                  <a:pt x="2728988" y="487567"/>
                </a:lnTo>
                <a:lnTo>
                  <a:pt x="0" y="487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618485" y="1866253"/>
            <a:ext cx="13536026" cy="7392047"/>
          </a:xfrm>
          <a:custGeom>
            <a:avLst/>
            <a:gdLst/>
            <a:ahLst/>
            <a:cxnLst/>
            <a:rect l="l" t="t" r="r" b="b"/>
            <a:pathLst>
              <a:path w="13536026" h="7392047">
                <a:moveTo>
                  <a:pt x="0" y="0"/>
                </a:moveTo>
                <a:lnTo>
                  <a:pt x="13536026" y="0"/>
                </a:lnTo>
                <a:lnTo>
                  <a:pt x="13536026" y="7392047"/>
                </a:lnTo>
                <a:lnTo>
                  <a:pt x="0" y="7392047"/>
                </a:lnTo>
                <a:lnTo>
                  <a:pt x="0" y="0"/>
                </a:lnTo>
                <a:close/>
              </a:path>
            </a:pathLst>
          </a:custGeom>
          <a:blipFill>
            <a:blip r:embed="rId5"/>
            <a:stretch>
              <a:fillRect l="-12906" t="-13703" r="-6583" b="-9374"/>
            </a:stretch>
          </a:blipFill>
        </p:spPr>
      </p:sp>
      <p:sp>
        <p:nvSpPr>
          <p:cNvPr id="6" name="TextBox 6"/>
          <p:cNvSpPr txBox="1"/>
          <p:nvPr/>
        </p:nvSpPr>
        <p:spPr>
          <a:xfrm>
            <a:off x="3545402" y="578017"/>
            <a:ext cx="11682192" cy="863267"/>
          </a:xfrm>
          <a:prstGeom prst="rect">
            <a:avLst/>
          </a:prstGeom>
        </p:spPr>
        <p:txBody>
          <a:bodyPr lIns="0" tIns="0" rIns="0" bIns="0" rtlCol="0" anchor="t">
            <a:spAutoFit/>
          </a:bodyPr>
          <a:lstStyle/>
          <a:p>
            <a:pPr algn="l">
              <a:lnSpc>
                <a:spcPts val="6880"/>
              </a:lnSpc>
            </a:pPr>
            <a:r>
              <a:rPr lang="en-US" sz="5460">
                <a:solidFill>
                  <a:srgbClr val="FFFFFF"/>
                </a:solidFill>
                <a:latin typeface="HK Modular" panose="00000800000000000000"/>
                <a:ea typeface="HK Modular" panose="00000800000000000000"/>
                <a:cs typeface="HK Modular" panose="00000800000000000000"/>
                <a:sym typeface="HK Modular" panose="00000800000000000000"/>
              </a:rPr>
              <a:t>DESIGN METHODOLOGY</a:t>
            </a:r>
            <a:endParaRPr lang="en-US" sz="5460">
              <a:solidFill>
                <a:srgbClr val="FFFFFF"/>
              </a:solidFill>
              <a:latin typeface="HK Modular" panose="00000800000000000000"/>
              <a:ea typeface="HK Modular" panose="00000800000000000000"/>
              <a:cs typeface="HK Modular" panose="00000800000000000000"/>
              <a:sym typeface="HK Modular" panose="00000800000000000000"/>
            </a:endParaRPr>
          </a:p>
        </p:txBody>
      </p:sp>
      <p:sp>
        <p:nvSpPr>
          <p:cNvPr id="7" name="TextBox 7"/>
          <p:cNvSpPr txBox="1"/>
          <p:nvPr/>
        </p:nvSpPr>
        <p:spPr>
          <a:xfrm>
            <a:off x="7981853" y="9696450"/>
            <a:ext cx="2324294" cy="298328"/>
          </a:xfrm>
          <a:prstGeom prst="rect">
            <a:avLst/>
          </a:prstGeom>
        </p:spPr>
        <p:txBody>
          <a:bodyPr lIns="0" tIns="0" rIns="0" bIns="0" rtlCol="0" anchor="t">
            <a:spAutoFit/>
          </a:bodyPr>
          <a:lstStyle/>
          <a:p>
            <a:pPr algn="ctr">
              <a:lnSpc>
                <a:spcPts val="2240"/>
              </a:lnSpc>
              <a:spcBef>
                <a:spcPct val="0"/>
              </a:spcBef>
            </a:pPr>
            <a:r>
              <a:rPr lang="en-US" sz="2075">
                <a:solidFill>
                  <a:srgbClr val="FFFFFF"/>
                </a:solidFill>
                <a:latin typeface="Gruppo" panose="02000604060000020004"/>
                <a:ea typeface="Gruppo" panose="02000604060000020004"/>
                <a:cs typeface="Gruppo" panose="02000604060000020004"/>
                <a:sym typeface="Gruppo" panose="02000604060000020004"/>
              </a:rPr>
              <a:t>page 09</a:t>
            </a:r>
            <a:endParaRPr lang="en-US" sz="2075">
              <a:solidFill>
                <a:srgbClr val="FFFFFF"/>
              </a:solidFill>
              <a:latin typeface="Gruppo" panose="02000604060000020004"/>
              <a:ea typeface="Gruppo" panose="02000604060000020004"/>
              <a:cs typeface="Gruppo" panose="02000604060000020004"/>
              <a:sym typeface="Gruppo" panose="0200060406000002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5932</Words>
  <Application>WPS Slides</Application>
  <PresentationFormat>On-screen Show (4:3)</PresentationFormat>
  <Paragraphs>216</Paragraphs>
  <Slides>13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vt:i4>
      </vt:variant>
    </vt:vector>
  </HeadingPairs>
  <TitlesOfParts>
    <vt:vector size="29" baseType="lpstr">
      <vt:lpstr>Arial</vt:lpstr>
      <vt:lpstr>SimSun</vt:lpstr>
      <vt:lpstr>Wingdings</vt:lpstr>
      <vt:lpstr>HK Modular</vt:lpstr>
      <vt:lpstr>Gruppo</vt:lpstr>
      <vt:lpstr>Arial</vt:lpstr>
      <vt:lpstr>Raleway Light</vt:lpstr>
      <vt:lpstr>Big Shoulders Display Bold</vt:lpstr>
      <vt:lpstr>Garet</vt:lpstr>
      <vt:lpstr>Canva Sans Bold</vt:lpstr>
      <vt:lpstr>Raleway</vt:lpstr>
      <vt:lpstr>Raleway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Energy Meter</dc:title>
  <dc:creator/>
  <cp:lastModifiedBy>Dharshini</cp:lastModifiedBy>
  <cp:revision>2</cp:revision>
  <dcterms:created xsi:type="dcterms:W3CDTF">2006-08-16T00:00:00Z</dcterms:created>
  <dcterms:modified xsi:type="dcterms:W3CDTF">2025-05-05T07:19:34Z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BDEF62732D494055B3FF55898D2D5C7E_12</vt:lpwstr>
  </property>
  <property fmtid="{D5CDD505-2E9C-101B-9397-08002B2CF9AE}" pid="3" name="KSOProductBuildVer">
    <vt:lpwstr>1033-12.2.0.20795</vt:lpwstr>
  </property>
</Properties>
</file>